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5"/>
  </p:sldMasterIdLst>
  <p:notesMasterIdLst>
    <p:notesMasterId r:id="rId17"/>
  </p:notesMasterIdLst>
  <p:handoutMasterIdLst>
    <p:handoutMasterId r:id="rId18"/>
  </p:handoutMasterIdLst>
  <p:sldIdLst>
    <p:sldId id="256" r:id="rId6"/>
    <p:sldId id="355" r:id="rId7"/>
    <p:sldId id="357" r:id="rId8"/>
    <p:sldId id="277" r:id="rId9"/>
    <p:sldId id="359" r:id="rId10"/>
    <p:sldId id="320" r:id="rId11"/>
    <p:sldId id="321" r:id="rId12"/>
    <p:sldId id="325" r:id="rId13"/>
    <p:sldId id="344" r:id="rId14"/>
    <p:sldId id="360" r:id="rId15"/>
    <p:sldId id="284" r:id="rId16"/>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enie Riley" initials="R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71" autoAdjust="0"/>
    <p:restoredTop sz="82403" autoAdjust="0"/>
  </p:normalViewPr>
  <p:slideViewPr>
    <p:cSldViewPr snapToGrid="0" showGuides="1">
      <p:cViewPr varScale="1">
        <p:scale>
          <a:sx n="77" d="100"/>
          <a:sy n="77" d="100"/>
        </p:scale>
        <p:origin x="384" y="84"/>
      </p:cViewPr>
      <p:guideLst>
        <p:guide pos="2880"/>
        <p:guide orient="horz" pos="2160"/>
      </p:guideLst>
    </p:cSldViewPr>
  </p:slideViewPr>
  <p:outlineViewPr>
    <p:cViewPr>
      <p:scale>
        <a:sx n="33" d="100"/>
        <a:sy n="33" d="100"/>
      </p:scale>
      <p:origin x="0" y="-1642"/>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p:scale>
          <a:sx n="110" d="100"/>
          <a:sy n="110" d="100"/>
        </p:scale>
        <p:origin x="1555" y="-1723"/>
      </p:cViewPr>
      <p:guideLst/>
    </p:cSldViewPr>
  </p:notesViewPr>
  <p:gridSpacing cx="75895" cy="75895"/>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a-vsabnani\Desktop\Placement%20and%20Billboard%20Effec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73159605049396"/>
          <c:y val="8.0652418447694205E-2"/>
          <c:w val="0.80159726387523556"/>
          <c:h val="0.73694366944290002"/>
        </c:manualLayout>
      </c:layout>
      <c:areaChart>
        <c:grouping val="stacked"/>
        <c:varyColors val="0"/>
        <c:ser>
          <c:idx val="4"/>
          <c:order val="0"/>
          <c:tx>
            <c:strRef>
              <c:f>Sheet1!$E$1</c:f>
              <c:strCache>
                <c:ptCount val="1"/>
                <c:pt idx="0">
                  <c:v>Purchase Share</c:v>
                </c:pt>
              </c:strCache>
            </c:strRef>
          </c:tx>
          <c:spPr>
            <a:solidFill>
              <a:srgbClr val="C2E0F8"/>
            </a:solidFill>
            <a:ln w="44450">
              <a:solidFill>
                <a:schemeClr val="accent1"/>
              </a:solidFill>
            </a:ln>
          </c:spPr>
          <c:val>
            <c:numRef>
              <c:f>Sheet1!$E$2:$E$51</c:f>
              <c:numCache>
                <c:formatCode>0.0%</c:formatCode>
                <c:ptCount val="50"/>
                <c:pt idx="0">
                  <c:v>0.15049246813441794</c:v>
                </c:pt>
                <c:pt idx="1">
                  <c:v>0.11196407879490168</c:v>
                </c:pt>
                <c:pt idx="2">
                  <c:v>8.4878331402085713E-2</c:v>
                </c:pt>
                <c:pt idx="3">
                  <c:v>6.4745075318655851E-2</c:v>
                </c:pt>
                <c:pt idx="4">
                  <c:v>5.5909617612977983E-2</c:v>
                </c:pt>
                <c:pt idx="5">
                  <c:v>5.1853997682502907E-2</c:v>
                </c:pt>
                <c:pt idx="6">
                  <c:v>4.0121668597914245E-2</c:v>
                </c:pt>
                <c:pt idx="7">
                  <c:v>3.4907300115875513E-2</c:v>
                </c:pt>
                <c:pt idx="8">
                  <c:v>3.2879490150637312E-2</c:v>
                </c:pt>
                <c:pt idx="9">
                  <c:v>3.2589803012746686E-2</c:v>
                </c:pt>
                <c:pt idx="10">
                  <c:v>2.7665121668598011E-2</c:v>
                </c:pt>
                <c:pt idx="11">
                  <c:v>2.5782155272306002E-2</c:v>
                </c:pt>
                <c:pt idx="12">
                  <c:v>2.3754345307068391E-2</c:v>
                </c:pt>
                <c:pt idx="13">
                  <c:v>1.8105446118192363E-2</c:v>
                </c:pt>
                <c:pt idx="14">
                  <c:v>1.9843568945539153E-2</c:v>
                </c:pt>
                <c:pt idx="15">
                  <c:v>1.9119351100811123E-2</c:v>
                </c:pt>
                <c:pt idx="16">
                  <c:v>1.6946697566628081E-2</c:v>
                </c:pt>
                <c:pt idx="17">
                  <c:v>1.4774044032444898E-2</c:v>
                </c:pt>
                <c:pt idx="18">
                  <c:v>1.318076477404404E-2</c:v>
                </c:pt>
                <c:pt idx="19">
                  <c:v>1.2311703360370799E-2</c:v>
                </c:pt>
                <c:pt idx="20">
                  <c:v>1.2166859791425516E-2</c:v>
                </c:pt>
                <c:pt idx="21">
                  <c:v>1.1442641946697717E-2</c:v>
                </c:pt>
                <c:pt idx="22">
                  <c:v>9.5596755504057992E-3</c:v>
                </c:pt>
                <c:pt idx="23">
                  <c:v>1.1008111239861243E-2</c:v>
                </c:pt>
                <c:pt idx="24">
                  <c:v>1.028389339513344E-2</c:v>
                </c:pt>
                <c:pt idx="25">
                  <c:v>4.9246813441483194E-3</c:v>
                </c:pt>
                <c:pt idx="26">
                  <c:v>4.3453070683661804E-3</c:v>
                </c:pt>
                <c:pt idx="27">
                  <c:v>4.4901506373117095E-3</c:v>
                </c:pt>
                <c:pt idx="28">
                  <c:v>3.9107763615295957E-3</c:v>
                </c:pt>
                <c:pt idx="29">
                  <c:v>3.4762456546929411E-3</c:v>
                </c:pt>
                <c:pt idx="30">
                  <c:v>3.0417149478564097E-3</c:v>
                </c:pt>
                <c:pt idx="31">
                  <c:v>3.3314020857474012E-3</c:v>
                </c:pt>
                <c:pt idx="32">
                  <c:v>3.0417149478564097E-3</c:v>
                </c:pt>
                <c:pt idx="33">
                  <c:v>3.1865585168018612E-3</c:v>
                </c:pt>
                <c:pt idx="34">
                  <c:v>2.1726535341830768E-3</c:v>
                </c:pt>
                <c:pt idx="35">
                  <c:v>1.8829663962920181E-3</c:v>
                </c:pt>
                <c:pt idx="36">
                  <c:v>2.1726535341830768E-3</c:v>
                </c:pt>
                <c:pt idx="37">
                  <c:v>2.3174971031286198E-3</c:v>
                </c:pt>
                <c:pt idx="38">
                  <c:v>2.3174971031286198E-3</c:v>
                </c:pt>
                <c:pt idx="39">
                  <c:v>2.4623406720741601E-3</c:v>
                </c:pt>
                <c:pt idx="40">
                  <c:v>3.1865585168018612E-3</c:v>
                </c:pt>
                <c:pt idx="41">
                  <c:v>1.7381228273464959E-3</c:v>
                </c:pt>
                <c:pt idx="42">
                  <c:v>7.2421784472769533E-4</c:v>
                </c:pt>
                <c:pt idx="43">
                  <c:v>1.3035921205098661E-3</c:v>
                </c:pt>
                <c:pt idx="44">
                  <c:v>2.607184241019786E-3</c:v>
                </c:pt>
                <c:pt idx="45">
                  <c:v>2.027809965237581E-3</c:v>
                </c:pt>
                <c:pt idx="46">
                  <c:v>1.3035921205098661E-3</c:v>
                </c:pt>
                <c:pt idx="47">
                  <c:v>1.158748551564335E-3</c:v>
                </c:pt>
                <c:pt idx="48">
                  <c:v>1.3035921205098661E-3</c:v>
                </c:pt>
                <c:pt idx="49">
                  <c:v>1.4484356894553883E-3</c:v>
                </c:pt>
              </c:numCache>
            </c:numRef>
          </c:val>
        </c:ser>
        <c:dLbls>
          <c:showLegendKey val="0"/>
          <c:showVal val="0"/>
          <c:showCatName val="0"/>
          <c:showSerName val="0"/>
          <c:showPercent val="0"/>
          <c:showBubbleSize val="0"/>
        </c:dLbls>
        <c:axId val="305336616"/>
        <c:axId val="305337008"/>
      </c:areaChart>
      <c:catAx>
        <c:axId val="305336616"/>
        <c:scaling>
          <c:orientation val="minMax"/>
        </c:scaling>
        <c:delete val="1"/>
        <c:axPos val="b"/>
        <c:majorTickMark val="out"/>
        <c:minorTickMark val="none"/>
        <c:tickLblPos val="nextTo"/>
        <c:crossAx val="305337008"/>
        <c:crosses val="autoZero"/>
        <c:auto val="1"/>
        <c:lblAlgn val="ctr"/>
        <c:lblOffset val="100"/>
        <c:tickLblSkip val="2"/>
        <c:noMultiLvlLbl val="0"/>
      </c:catAx>
      <c:valAx>
        <c:axId val="305337008"/>
        <c:scaling>
          <c:orientation val="minMax"/>
          <c:max val="0.15000000000000019"/>
          <c:min val="0"/>
        </c:scaling>
        <c:delete val="1"/>
        <c:axPos val="l"/>
        <c:numFmt formatCode="0%" sourceLinked="0"/>
        <c:majorTickMark val="out"/>
        <c:minorTickMark val="none"/>
        <c:tickLblPos val="nextTo"/>
        <c:crossAx val="305336616"/>
        <c:crossesAt val="1"/>
        <c:crossBetween val="midCat"/>
        <c:majorUnit val="5.0000000000000031E-2"/>
        <c:minorUnit val="4.0000000000000062E-3"/>
      </c:valAx>
      <c:spPr>
        <a:noFill/>
      </c:spPr>
    </c:plotArea>
    <c:plotVisOnly val="1"/>
    <c:dispBlanksAs val="zero"/>
    <c:showDLblsOverMax val="0"/>
  </c:chart>
  <c:spPr>
    <a:noFill/>
    <a:ln cap="rnd" cmpd="thickThin">
      <a:noFill/>
      <a:prstDash val="sysDash"/>
    </a:ln>
    <a:effectLst>
      <a:innerShdw blurRad="63500" dist="228600" dir="8100000">
        <a:prstClr val="black">
          <a:alpha val="50000"/>
        </a:prstClr>
      </a:innerShdw>
    </a:effectLst>
  </c:spPr>
  <c:txPr>
    <a:bodyPr/>
    <a:lstStyle/>
    <a:p>
      <a:pPr>
        <a:defRPr>
          <a:solidFill>
            <a:schemeClr val="tx1"/>
          </a:solidFil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979" cy="46736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sz="quarter" idx="1"/>
          </p:nvPr>
        </p:nvSpPr>
        <p:spPr>
          <a:xfrm>
            <a:off x="3977531" y="0"/>
            <a:ext cx="3043979" cy="467363"/>
          </a:xfrm>
          <a:prstGeom prst="rect">
            <a:avLst/>
          </a:prstGeom>
        </p:spPr>
        <p:txBody>
          <a:bodyPr vert="horz" lIns="91577" tIns="45789" rIns="91577" bIns="45789" rtlCol="0"/>
          <a:lstStyle>
            <a:lvl1pPr algn="r">
              <a:defRPr sz="1200"/>
            </a:lvl1pPr>
          </a:lstStyle>
          <a:p>
            <a:fld id="{12093EDA-0A6E-4DD8-8E5C-68BCF19CD9DC}" type="datetimeFigureOut">
              <a:rPr lang="en-US" smtClean="0"/>
              <a:t>3/29/2017</a:t>
            </a:fld>
            <a:endParaRPr lang="en-US"/>
          </a:p>
        </p:txBody>
      </p:sp>
      <p:sp>
        <p:nvSpPr>
          <p:cNvPr id="4" name="Footer Placeholder 3"/>
          <p:cNvSpPr>
            <a:spLocks noGrp="1"/>
          </p:cNvSpPr>
          <p:nvPr>
            <p:ph type="ftr" sz="quarter" idx="2"/>
          </p:nvPr>
        </p:nvSpPr>
        <p:spPr>
          <a:xfrm>
            <a:off x="1" y="8841738"/>
            <a:ext cx="3043979" cy="467363"/>
          </a:xfrm>
          <a:prstGeom prst="rect">
            <a:avLst/>
          </a:prstGeom>
        </p:spPr>
        <p:txBody>
          <a:bodyPr vert="horz" lIns="91577" tIns="45789" rIns="91577" bIns="45789" rtlCol="0" anchor="b"/>
          <a:lstStyle>
            <a:lvl1pPr algn="l">
              <a:defRPr sz="1200"/>
            </a:lvl1pPr>
          </a:lstStyle>
          <a:p>
            <a:endParaRPr lang="en-US"/>
          </a:p>
        </p:txBody>
      </p:sp>
      <p:sp>
        <p:nvSpPr>
          <p:cNvPr id="5" name="Slide Number Placeholder 4"/>
          <p:cNvSpPr>
            <a:spLocks noGrp="1"/>
          </p:cNvSpPr>
          <p:nvPr>
            <p:ph type="sldNum" sz="quarter" idx="3"/>
          </p:nvPr>
        </p:nvSpPr>
        <p:spPr>
          <a:xfrm>
            <a:off x="3977531" y="8841738"/>
            <a:ext cx="3043979" cy="467363"/>
          </a:xfrm>
          <a:prstGeom prst="rect">
            <a:avLst/>
          </a:prstGeom>
        </p:spPr>
        <p:txBody>
          <a:bodyPr vert="horz" lIns="91577" tIns="45789" rIns="91577" bIns="45789" rtlCol="0" anchor="b"/>
          <a:lstStyle>
            <a:lvl1pPr algn="r">
              <a:defRPr sz="1200"/>
            </a:lvl1pPr>
          </a:lstStyle>
          <a:p>
            <a:fld id="{86181854-1768-4D0C-A24F-C99DCB3F8A46}" type="slidenum">
              <a:rPr lang="en-US" smtClean="0"/>
              <a:t>‹#›</a:t>
            </a:fld>
            <a:endParaRPr lang="en-US"/>
          </a:p>
        </p:txBody>
      </p:sp>
    </p:spTree>
    <p:extLst>
      <p:ext uri="{BB962C8B-B14F-4D97-AF65-F5344CB8AC3E}">
        <p14:creationId xmlns:p14="http://schemas.microsoft.com/office/powerpoint/2010/main" val="290081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17" tIns="46659" rIns="93317" bIns="46659"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17" tIns="46659" rIns="93317" bIns="46659" rtlCol="0"/>
          <a:lstStyle>
            <a:lvl1pPr algn="r">
              <a:defRPr sz="1200"/>
            </a:lvl1pPr>
          </a:lstStyle>
          <a:p>
            <a:fld id="{BCAD2EA6-85F7-4E81-86FE-E63A14912C39}" type="datetimeFigureOut">
              <a:rPr lang="en-US" smtClean="0"/>
              <a:t>3/29/2017</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17" tIns="46659" rIns="93317" bIns="46659"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17" tIns="46659" rIns="93317" bIns="466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3317" tIns="46659" rIns="93317" bIns="46659"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3317" tIns="46659" rIns="93317" bIns="46659" rtlCol="0" anchor="b"/>
          <a:lstStyle>
            <a:lvl1pPr algn="r">
              <a:defRPr sz="1200"/>
            </a:lvl1pPr>
          </a:lstStyle>
          <a:p>
            <a:fld id="{E308390B-8AAE-4BB0-A217-2BEDE20ACEDD}" type="slidenum">
              <a:rPr lang="en-US" smtClean="0"/>
              <a:t>‹#›</a:t>
            </a:fld>
            <a:endParaRPr lang="en-US"/>
          </a:p>
        </p:txBody>
      </p:sp>
    </p:spTree>
    <p:extLst>
      <p:ext uri="{BB962C8B-B14F-4D97-AF65-F5344CB8AC3E}">
        <p14:creationId xmlns:p14="http://schemas.microsoft.com/office/powerpoint/2010/main" val="193246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(Sound of airplane arriving) .. (some appropriate background music) </a:t>
            </a:r>
            <a:r>
              <a:rPr lang="en-US" baseline="0" dirty="0" smtClean="0"/>
              <a:t>Expedia is proud to be the data sponsor of this year’s American Statistical Association </a:t>
            </a:r>
            <a:r>
              <a:rPr lang="en-US" baseline="0" dirty="0" err="1" smtClean="0"/>
              <a:t>Datafest</a:t>
            </a:r>
            <a:r>
              <a:rPr lang="en-US" baseline="0" dirty="0" smtClean="0"/>
              <a:t>.  Our journey beings </a:t>
            </a:r>
            <a:r>
              <a:rPr lang="en-US" i="1" u="none" baseline="0" dirty="0" smtClean="0"/>
              <a:t>(animation/sound to make interesting?)</a:t>
            </a:r>
            <a:endParaRPr lang="en-US" i="1" u="none" baseline="0" dirty="0"/>
          </a:p>
        </p:txBody>
      </p:sp>
      <p:sp>
        <p:nvSpPr>
          <p:cNvPr id="4" name="Slide Number Placeholder 3"/>
          <p:cNvSpPr>
            <a:spLocks noGrp="1"/>
          </p:cNvSpPr>
          <p:nvPr>
            <p:ph type="sldNum" sz="quarter" idx="10"/>
          </p:nvPr>
        </p:nvSpPr>
        <p:spPr/>
        <p:txBody>
          <a:bodyPr/>
          <a:lstStyle/>
          <a:p>
            <a:fld id="{452DAA69-8B69-47A4-BB16-74B9EA701BF4}" type="slidenum">
              <a:rPr lang="en-US" smtClean="0"/>
              <a:t>0</a:t>
            </a:fld>
            <a:endParaRPr lang="en-US"/>
          </a:p>
        </p:txBody>
      </p:sp>
    </p:spTree>
    <p:extLst>
      <p:ext uri="{BB962C8B-B14F-4D97-AF65-F5344CB8AC3E}">
        <p14:creationId xmlns:p14="http://schemas.microsoft.com/office/powerpoint/2010/main" val="3800377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smtClean="0"/>
              <a:t>(Animation)</a:t>
            </a:r>
          </a:p>
          <a:p>
            <a:endParaRPr lang="en-US" dirty="0" smtClean="0"/>
          </a:p>
          <a:p>
            <a:r>
              <a:rPr lang="en-US" dirty="0" smtClean="0"/>
              <a:t>And as</a:t>
            </a:r>
            <a:r>
              <a:rPr lang="en-US" baseline="0" dirty="0" smtClean="0"/>
              <a:t> a growing company, Expedia is hiring, especially people who like to work with data.</a:t>
            </a:r>
          </a:p>
          <a:p>
            <a:endParaRPr lang="en-US" baseline="0" dirty="0" smtClean="0"/>
          </a:p>
          <a:p>
            <a:r>
              <a:rPr lang="en-US" baseline="0" dirty="0" smtClean="0"/>
              <a:t>If you are interested in opportunities, feel free to send your CV to DataFest@Expedia.com, or visit us at www.lifeatexpedia.com.</a:t>
            </a:r>
          </a:p>
          <a:p>
            <a:endParaRPr lang="en-US" baseline="0" dirty="0" smtClean="0"/>
          </a:p>
          <a:p>
            <a:r>
              <a:rPr lang="en-US" baseline="0" dirty="0" smtClean="0"/>
              <a:t>And here are our email addresses if you want to contact us directly.</a:t>
            </a:r>
          </a:p>
          <a:p>
            <a:endParaRPr lang="en-US" dirty="0"/>
          </a:p>
        </p:txBody>
      </p:sp>
      <p:sp>
        <p:nvSpPr>
          <p:cNvPr id="4" name="Slide Number Placeholder 3"/>
          <p:cNvSpPr>
            <a:spLocks noGrp="1"/>
          </p:cNvSpPr>
          <p:nvPr>
            <p:ph type="sldNum" sz="quarter" idx="10"/>
          </p:nvPr>
        </p:nvSpPr>
        <p:spPr/>
        <p:txBody>
          <a:bodyPr/>
          <a:lstStyle/>
          <a:p>
            <a:fld id="{E308390B-8AAE-4BB0-A217-2BEDE20ACEDD}" type="slidenum">
              <a:rPr lang="en-US" smtClean="0"/>
              <a:t>9</a:t>
            </a:fld>
            <a:endParaRPr lang="en-US"/>
          </a:p>
        </p:txBody>
      </p:sp>
    </p:spTree>
    <p:extLst>
      <p:ext uri="{BB962C8B-B14F-4D97-AF65-F5344CB8AC3E}">
        <p14:creationId xmlns:p14="http://schemas.microsoft.com/office/powerpoint/2010/main" val="2104328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696913"/>
            <a:ext cx="4657725" cy="3492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smtClean="0"/>
              <a:t>(Animation, sound</a:t>
            </a:r>
            <a:r>
              <a:rPr lang="en-US" sz="1200" i="1" baseline="0" dirty="0" smtClean="0"/>
              <a:t> effects .. </a:t>
            </a:r>
            <a:r>
              <a:rPr lang="en-US" sz="1200" i="1" dirty="0" smtClean="0"/>
              <a:t>)</a:t>
            </a:r>
          </a:p>
          <a:p>
            <a:endParaRPr lang="en-US" baseline="0" dirty="0" smtClean="0"/>
          </a:p>
          <a:p>
            <a:r>
              <a:rPr lang="en-US" baseline="0" dirty="0" smtClean="0"/>
              <a:t>Have a great </a:t>
            </a:r>
            <a:r>
              <a:rPr lang="en-US" baseline="0" dirty="0" err="1" smtClean="0"/>
              <a:t>DataFest</a:t>
            </a:r>
            <a:r>
              <a:rPr lang="en-US" baseline="0" dirty="0" smtClean="0"/>
              <a:t> Voyage!</a:t>
            </a:r>
          </a:p>
          <a:p>
            <a:endParaRPr lang="en-US" baseline="0" dirty="0"/>
          </a:p>
        </p:txBody>
      </p:sp>
      <p:sp>
        <p:nvSpPr>
          <p:cNvPr id="4" name="Slide Number Placeholder 3"/>
          <p:cNvSpPr>
            <a:spLocks noGrp="1"/>
          </p:cNvSpPr>
          <p:nvPr>
            <p:ph type="sldNum" sz="quarter" idx="10"/>
          </p:nvPr>
        </p:nvSpPr>
        <p:spPr/>
        <p:txBody>
          <a:bodyPr/>
          <a:lstStyle/>
          <a:p>
            <a:fld id="{8853B4E0-DA95-40A6-9F39-F18B95EBCB1E}" type="slidenum">
              <a:rPr lang="en-US" smtClean="0"/>
              <a:pPr/>
              <a:t>10</a:t>
            </a:fld>
            <a:endParaRPr lang="en-US"/>
          </a:p>
        </p:txBody>
      </p:sp>
    </p:spTree>
    <p:extLst>
      <p:ext uri="{BB962C8B-B14F-4D97-AF65-F5344CB8AC3E}">
        <p14:creationId xmlns:p14="http://schemas.microsoft.com/office/powerpoint/2010/main" val="151436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Expedia</a:t>
            </a:r>
            <a:r>
              <a:rPr lang="en-US" baseline="0" dirty="0" smtClean="0"/>
              <a:t> </a:t>
            </a:r>
            <a:r>
              <a:rPr lang="en-US" baseline="0" dirty="0" err="1" smtClean="0"/>
              <a:t>Inc</a:t>
            </a:r>
            <a:r>
              <a:rPr lang="en-US" baseline="0" dirty="0" smtClean="0"/>
              <a:t> is the world’s largest online travel agency, using technology to revolutionize travel.</a:t>
            </a:r>
          </a:p>
          <a:p>
            <a:endParaRPr lang="en-US" baseline="0" dirty="0" smtClean="0"/>
          </a:p>
          <a:p>
            <a:r>
              <a:rPr lang="en-US" baseline="0" dirty="0" smtClean="0"/>
              <a:t>Expedia today has over 600 million monthly visitors in over 75 countries.  We had over 70 billion dollars of gross bookings in 2016. We work with over 500 airlines and 150 car rental companies.  And in accommodation – from which the dataset comes from - we offer over 350,000 hotels and 1.2 million vacation rentals.  These numbers keep constantly growing.</a:t>
            </a:r>
          </a:p>
          <a:p>
            <a:endParaRPr lang="en-US" baseline="0" dirty="0" smtClean="0"/>
          </a:p>
          <a:p>
            <a:r>
              <a:rPr lang="en-US" baseline="0" dirty="0" smtClean="0"/>
              <a:t>This is powered by over 20,000 employees around the globe, and our largest offices are in Seattle, London and Gurgaon, India.  The analytic team that generated the dataset is based in Geneva, Switzerland, where the organization that manages the relationships and business with hotels is based.   There we use machine learning techniques to build hotel recommendation and ranking systems and hotel revenue management algorithms. The team has previously sponsored two Kaggle competitions.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5C3F0C50-0A6D-4702-92E3-8667FDC70621}" type="slidenum">
              <a:rPr lang="en-US" smtClean="0"/>
              <a:pPr>
                <a:defRPr/>
              </a:pPr>
              <a:t>1</a:t>
            </a:fld>
            <a:endParaRPr lang="en-US" dirty="0"/>
          </a:p>
        </p:txBody>
      </p:sp>
    </p:spTree>
    <p:extLst>
      <p:ext uri="{BB962C8B-B14F-4D97-AF65-F5344CB8AC3E}">
        <p14:creationId xmlns:p14="http://schemas.microsoft.com/office/powerpoint/2010/main" val="3539849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(Sound effects?)</a:t>
            </a:r>
          </a:p>
          <a:p>
            <a:endParaRPr lang="en-US" dirty="0" smtClean="0"/>
          </a:p>
          <a:p>
            <a:r>
              <a:rPr lang="en-US" dirty="0" smtClean="0"/>
              <a:t>Expedia</a:t>
            </a:r>
            <a:r>
              <a:rPr lang="en-US" baseline="0" dirty="0" smtClean="0"/>
              <a:t> consists of a number of leading travel brands.  There are full travel agencies such as Expedia, Travelocity, Orbitz and </a:t>
            </a:r>
            <a:r>
              <a:rPr lang="en-US" baseline="0" dirty="0" err="1" smtClean="0"/>
              <a:t>wotif</a:t>
            </a:r>
            <a:r>
              <a:rPr lang="en-US" baseline="0" dirty="0" smtClean="0"/>
              <a:t>.  Hotels.com is the hotel specialist site. </a:t>
            </a:r>
            <a:r>
              <a:rPr lang="en-US" baseline="0" dirty="0" err="1" smtClean="0"/>
              <a:t>Homeaway</a:t>
            </a:r>
            <a:r>
              <a:rPr lang="en-US" baseline="0" dirty="0" smtClean="0"/>
              <a:t> is a leader in vacation rentals.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08390B-8AAE-4BB0-A217-2BEDE20ACEDD}" type="slidenum">
              <a:rPr lang="en-US" smtClean="0"/>
              <a:t>2</a:t>
            </a:fld>
            <a:endParaRPr lang="en-US"/>
          </a:p>
        </p:txBody>
      </p:sp>
    </p:spTree>
    <p:extLst>
      <p:ext uri="{BB962C8B-B14F-4D97-AF65-F5344CB8AC3E}">
        <p14:creationId xmlns:p14="http://schemas.microsoft.com/office/powerpoint/2010/main" val="628786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1" name="Rectangle 2"/>
          <p:cNvSpPr>
            <a:spLocks noGrp="1" noRot="1" noChangeAspect="1" noTextEdit="1"/>
          </p:cNvSpPr>
          <p:nvPr>
            <p:ph type="sldImg"/>
          </p:nvPr>
        </p:nvSpPr>
        <p:spPr>
          <a:xfrm>
            <a:off x="1182688" y="696913"/>
            <a:ext cx="4657725" cy="3492500"/>
          </a:xfrm>
          <a:ln/>
        </p:spPr>
      </p:sp>
      <p:sp>
        <p:nvSpPr>
          <p:cNvPr id="481282" name="Rectangle 3"/>
          <p:cNvSpPr>
            <a:spLocks noGrp="1"/>
          </p:cNvSpPr>
          <p:nvPr>
            <p:ph type="body" idx="1"/>
          </p:nvPr>
        </p:nvSpPr>
        <p:spPr>
          <a:noFill/>
          <a:ln/>
        </p:spPr>
        <p:txBody>
          <a:bodyPr/>
          <a:lstStyle/>
          <a:p>
            <a:pPr marL="0" indent="0">
              <a:buFont typeface="Arial" panose="020B0604020202020204" pitchFamily="34" charset="0"/>
              <a:buNone/>
            </a:pPr>
            <a:r>
              <a:rPr lang="en-US" sz="1000" i="1" dirty="0" smtClean="0"/>
              <a:t>(Animation)</a:t>
            </a:r>
          </a:p>
          <a:p>
            <a:pPr marL="0" indent="0">
              <a:buFont typeface="Arial" panose="020B0604020202020204" pitchFamily="34" charset="0"/>
              <a:buNone/>
            </a:pPr>
            <a:endParaRPr lang="en-US" sz="1000" dirty="0" smtClean="0"/>
          </a:p>
          <a:p>
            <a:pPr marL="0" indent="0">
              <a:buFont typeface="Arial" panose="020B0604020202020204" pitchFamily="34" charset="0"/>
              <a:buNone/>
            </a:pPr>
            <a:r>
              <a:rPr lang="en-US" sz="1000" dirty="0" smtClean="0"/>
              <a:t>Expedia</a:t>
            </a:r>
            <a:r>
              <a:rPr lang="en-US" sz="1000" baseline="0" dirty="0" smtClean="0"/>
              <a:t> enjoys </a:t>
            </a:r>
            <a:r>
              <a:rPr lang="en-US" sz="1000" dirty="0" smtClean="0"/>
              <a:t>celebrating successes</a:t>
            </a:r>
            <a:r>
              <a:rPr lang="en-US" sz="1000" baseline="0" dirty="0" smtClean="0"/>
              <a:t> and fosters an inclusive workplace.  A selection of photos from our offices follow </a:t>
            </a:r>
            <a:r>
              <a:rPr lang="en-US" sz="1000" dirty="0" smtClean="0"/>
              <a:t>from </a:t>
            </a:r>
            <a:r>
              <a:rPr lang="en-US" sz="1000" dirty="0"/>
              <a:t>top left:</a:t>
            </a:r>
          </a:p>
          <a:p>
            <a:pPr marL="629593" lvl="1" indent="-171707">
              <a:buFont typeface="Arial" panose="020B0604020202020204" pitchFamily="34" charset="0"/>
              <a:buChar char="•"/>
            </a:pPr>
            <a:r>
              <a:rPr lang="en-US" sz="1000" dirty="0"/>
              <a:t>Pride parade in San Francisco</a:t>
            </a:r>
          </a:p>
          <a:p>
            <a:pPr marL="629593" lvl="1" indent="-171707">
              <a:buFont typeface="Arial" panose="020B0604020202020204" pitchFamily="34" charset="0"/>
              <a:buChar char="•"/>
            </a:pPr>
            <a:r>
              <a:rPr lang="en-US" sz="1000" dirty="0" smtClean="0"/>
              <a:t>Dara, our</a:t>
            </a:r>
            <a:r>
              <a:rPr lang="en-US" sz="1000" baseline="0" dirty="0" smtClean="0"/>
              <a:t> CEO, and Mark, our CFO,</a:t>
            </a:r>
            <a:r>
              <a:rPr lang="en-US" sz="1000" dirty="0" smtClean="0"/>
              <a:t> </a:t>
            </a:r>
            <a:r>
              <a:rPr lang="en-US" sz="1000" dirty="0"/>
              <a:t>at the HQ summer party</a:t>
            </a:r>
          </a:p>
          <a:p>
            <a:pPr marL="629593" lvl="1" indent="-171707">
              <a:buFont typeface="Arial" panose="020B0604020202020204" pitchFamily="34" charset="0"/>
              <a:buChar char="•"/>
            </a:pPr>
            <a:r>
              <a:rPr lang="en-US" sz="1000" dirty="0" smtClean="0"/>
              <a:t>Day of Caring across the world</a:t>
            </a:r>
            <a:endParaRPr lang="en-US" sz="1000" dirty="0"/>
          </a:p>
          <a:p>
            <a:pPr marL="457886" lvl="1" indent="0">
              <a:buFont typeface="Arial" panose="020B0604020202020204" pitchFamily="34" charset="0"/>
              <a:buNone/>
            </a:pPr>
            <a:endParaRPr lang="en-US" sz="1000" dirty="0"/>
          </a:p>
          <a:p>
            <a:pPr marL="457886" lvl="1"/>
            <a:endParaRPr lang="en-US" sz="1000" dirty="0"/>
          </a:p>
          <a:p>
            <a:pPr marL="629593" lvl="1" indent="-171707">
              <a:buFont typeface="Arial" panose="020B0604020202020204" pitchFamily="34" charset="0"/>
              <a:buChar char="•"/>
            </a:pPr>
            <a:endParaRPr lang="en-US" sz="1000" dirty="0"/>
          </a:p>
          <a:p>
            <a:pPr eaLnBrk="1" hangingPunct="1"/>
            <a:endParaRPr lang="en-US" sz="1000" dirty="0"/>
          </a:p>
        </p:txBody>
      </p:sp>
    </p:spTree>
    <p:extLst>
      <p:ext uri="{BB962C8B-B14F-4D97-AF65-F5344CB8AC3E}">
        <p14:creationId xmlns:p14="http://schemas.microsoft.com/office/powerpoint/2010/main" val="201604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smtClean="0"/>
              <a:t>(Animation)</a:t>
            </a:r>
          </a:p>
          <a:p>
            <a:endParaRPr lang="en-US" dirty="0" smtClean="0"/>
          </a:p>
          <a:p>
            <a:r>
              <a:rPr lang="en-US" dirty="0" smtClean="0"/>
              <a:t>Analytics and Innovation are key for Expedia.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Over </a:t>
            </a:r>
            <a:r>
              <a:rPr lang="en-US" dirty="0" smtClean="0">
                <a:latin typeface="+mn-lt"/>
              </a:rPr>
              <a:t>5500 of the best product &amp; technology minds continuously test algorithms and ideas to improve customer experiences.</a:t>
            </a:r>
            <a:r>
              <a:rPr lang="en-US" baseline="0" dirty="0" smtClean="0">
                <a:latin typeface="+mn-lt"/>
              </a:rPr>
              <a:t> Data analysis is key to create tests that are likely to be winners.  So we really care about data and extracting valuable insights from it.  And given the breadth and depth of our business – we have a lot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mn-lt"/>
            </a:endParaRPr>
          </a:p>
        </p:txBody>
      </p:sp>
      <p:sp>
        <p:nvSpPr>
          <p:cNvPr id="4" name="Slide Number Placeholder 3"/>
          <p:cNvSpPr>
            <a:spLocks noGrp="1"/>
          </p:cNvSpPr>
          <p:nvPr>
            <p:ph type="sldNum" sz="quarter" idx="10"/>
          </p:nvPr>
        </p:nvSpPr>
        <p:spPr/>
        <p:txBody>
          <a:bodyPr/>
          <a:lstStyle/>
          <a:p>
            <a:fld id="{E308390B-8AAE-4BB0-A217-2BEDE20ACEDD}" type="slidenum">
              <a:rPr lang="en-US" smtClean="0"/>
              <a:t>4</a:t>
            </a:fld>
            <a:endParaRPr lang="en-US"/>
          </a:p>
        </p:txBody>
      </p:sp>
    </p:spTree>
    <p:extLst>
      <p:ext uri="{BB962C8B-B14F-4D97-AF65-F5344CB8AC3E}">
        <p14:creationId xmlns:p14="http://schemas.microsoft.com/office/powerpoint/2010/main" val="24364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slides show</a:t>
            </a:r>
            <a:r>
              <a:rPr lang="en-US" baseline="0" dirty="0" smtClean="0"/>
              <a:t> how the data are generated on our sites.</a:t>
            </a:r>
          </a:p>
          <a:p>
            <a:endParaRPr lang="en-US" baseline="0" dirty="0" smtClean="0"/>
          </a:p>
          <a:p>
            <a:r>
              <a:rPr lang="en-US" i="1" baseline="0" dirty="0" smtClean="0"/>
              <a:t>(Ideally, the idea here would be to have a “filmed” version of the site as a user enters data and clicks onwards rather than having the next 3 slides with screen shots)</a:t>
            </a:r>
          </a:p>
          <a:p>
            <a:endParaRPr lang="en-US" baseline="0" dirty="0" smtClean="0"/>
          </a:p>
          <a:p>
            <a:r>
              <a:rPr lang="en-US" baseline="0" dirty="0" smtClean="0"/>
              <a:t>If you start at Expedia.com, you will have the option to search for a variety of products – here, we are concerned with hotels, which can also be searched for as part of a package.  The destination and check-in and check-out dates are in plain site.  There is a type-ahead feature for destination names, which can be larger areas (New York and vicinity), neighborhoods (Wall Street) or points of interest (Empire State building). </a:t>
            </a:r>
          </a:p>
          <a:p>
            <a:endParaRPr lang="en-US" baseline="0" dirty="0" smtClean="0"/>
          </a:p>
          <a:p>
            <a:r>
              <a:rPr lang="en-US" i="1" baseline="0" dirty="0" smtClean="0"/>
              <a:t>(Ideally, the “code names” of the fields come up with the voice over, i.e. </a:t>
            </a:r>
            <a:r>
              <a:rPr lang="en-US" i="1" baseline="0" dirty="0" err="1" smtClean="0"/>
              <a:t>is_package</a:t>
            </a:r>
            <a:r>
              <a:rPr lang="en-US" i="1" baseline="0" dirty="0" smtClean="0"/>
              <a:t> shown when refer to packages, </a:t>
            </a:r>
            <a:r>
              <a:rPr lang="en-US" i="1" baseline="0" dirty="0" err="1" smtClean="0"/>
              <a:t>srch_ci</a:t>
            </a:r>
            <a:r>
              <a:rPr lang="en-US" i="1" baseline="0" dirty="0" smtClean="0"/>
              <a:t> when check in mentioned, etc.)</a:t>
            </a:r>
            <a:endParaRPr lang="en-US" baseline="0" dirty="0" smtClean="0"/>
          </a:p>
          <a:p>
            <a:endParaRPr lang="en-US" baseline="0" dirty="0" smtClean="0"/>
          </a:p>
          <a:p>
            <a:r>
              <a:rPr lang="en-US" baseline="0" dirty="0" smtClean="0"/>
              <a:t>For specifying children and to search for more than one room, you choose the “more options” in the number of adults.  </a:t>
            </a:r>
          </a:p>
          <a:p>
            <a:endParaRPr lang="en-US" baseline="0" dirty="0" smtClean="0"/>
          </a:p>
          <a:p>
            <a:r>
              <a:rPr lang="en-US" baseline="0" dirty="0" smtClean="0"/>
              <a:t>Once a user has entered all the required information, they press on “Search” to continue and receive a list of recommended hotels.</a:t>
            </a:r>
          </a:p>
          <a:p>
            <a:endParaRPr lang="en-US" baseline="0" dirty="0" smtClean="0"/>
          </a:p>
        </p:txBody>
      </p:sp>
      <p:sp>
        <p:nvSpPr>
          <p:cNvPr id="4" name="Slide Number Placeholder 3"/>
          <p:cNvSpPr>
            <a:spLocks noGrp="1"/>
          </p:cNvSpPr>
          <p:nvPr>
            <p:ph type="sldNum" sz="quarter" idx="10"/>
          </p:nvPr>
        </p:nvSpPr>
        <p:spPr/>
        <p:txBody>
          <a:bodyPr/>
          <a:lstStyle/>
          <a:p>
            <a:fld id="{36334879-D8C3-4618-AB87-60391502835E}" type="slidenum">
              <a:rPr lang="en-US" smtClean="0"/>
              <a:t>5</a:t>
            </a:fld>
            <a:endParaRPr lang="en-US"/>
          </a:p>
        </p:txBody>
      </p:sp>
    </p:spTree>
    <p:extLst>
      <p:ext uri="{BB962C8B-B14F-4D97-AF65-F5344CB8AC3E}">
        <p14:creationId xmlns:p14="http://schemas.microsoft.com/office/powerpoint/2010/main" val="88637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Keep in mind</a:t>
            </a:r>
            <a:r>
              <a:rPr lang="en-US" baseline="0" dirty="0" smtClean="0"/>
              <a:t> that a search for a hotel on Expedia can be preceded by a search from a different channel.  A user might first go to google, Trivago, </a:t>
            </a:r>
            <a:r>
              <a:rPr lang="en-US" baseline="0" dirty="0" err="1" smtClean="0"/>
              <a:t>Tripadvisor</a:t>
            </a:r>
            <a:r>
              <a:rPr lang="en-US" baseline="0" dirty="0" smtClean="0"/>
              <a:t> or another site and click on a link that takes them to Expedia.</a:t>
            </a:r>
          </a:p>
          <a:p>
            <a:endParaRPr lang="en-US" baseline="0" dirty="0" smtClean="0"/>
          </a:p>
          <a:p>
            <a:r>
              <a:rPr lang="en-US" i="1" dirty="0" smtClean="0"/>
              <a:t>(Again, if can have animation/film</a:t>
            </a:r>
            <a:r>
              <a:rPr lang="en-US" i="1" baseline="0" dirty="0" smtClean="0"/>
              <a:t> of users going to those sites and then being brought to Expedia, that would be great)</a:t>
            </a:r>
          </a:p>
          <a:p>
            <a:endParaRPr lang="en-US" dirty="0" smtClean="0"/>
          </a:p>
        </p:txBody>
      </p:sp>
      <p:sp>
        <p:nvSpPr>
          <p:cNvPr id="4" name="Slide Number Placeholder 3"/>
          <p:cNvSpPr>
            <a:spLocks noGrp="1"/>
          </p:cNvSpPr>
          <p:nvPr>
            <p:ph type="sldNum" sz="quarter" idx="10"/>
          </p:nvPr>
        </p:nvSpPr>
        <p:spPr/>
        <p:txBody>
          <a:bodyPr/>
          <a:lstStyle/>
          <a:p>
            <a:fld id="{E308390B-8AAE-4BB0-A217-2BEDE20ACEDD}" type="slidenum">
              <a:rPr lang="en-US" smtClean="0"/>
              <a:t>6</a:t>
            </a:fld>
            <a:endParaRPr lang="en-US"/>
          </a:p>
        </p:txBody>
      </p:sp>
    </p:spTree>
    <p:extLst>
      <p:ext uri="{BB962C8B-B14F-4D97-AF65-F5344CB8AC3E}">
        <p14:creationId xmlns:p14="http://schemas.microsoft.com/office/powerpoint/2010/main" val="254277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smtClean="0"/>
              <a:t>(Animation)</a:t>
            </a:r>
          </a:p>
          <a:p>
            <a:endParaRPr lang="en-US" dirty="0" smtClean="0"/>
          </a:p>
          <a:p>
            <a:r>
              <a:rPr lang="en-US" dirty="0" smtClean="0"/>
              <a:t>Once hotels are shown, users can click</a:t>
            </a:r>
            <a:r>
              <a:rPr lang="en-US" baseline="0" dirty="0" smtClean="0"/>
              <a:t> on the hotels to get more information about the hotel and potentially book it. </a:t>
            </a:r>
            <a:r>
              <a:rPr lang="en-US" baseline="0" smtClean="0"/>
              <a:t>This </a:t>
            </a:r>
            <a:r>
              <a:rPr lang="en-US" baseline="0" dirty="0" smtClean="0"/>
              <a:t>is registered as a row in the first file as a “click”.  If during a session a user clicks on the same hotel a multiple number of times, then the count of these are recorded.  If the user makes a booking of a hotel they clicked, another row is generated in the first file as a “booking”.</a:t>
            </a:r>
          </a:p>
          <a:p>
            <a:endParaRPr lang="en-US" dirty="0"/>
          </a:p>
        </p:txBody>
      </p:sp>
      <p:sp>
        <p:nvSpPr>
          <p:cNvPr id="4" name="Slide Number Placeholder 3"/>
          <p:cNvSpPr>
            <a:spLocks noGrp="1"/>
          </p:cNvSpPr>
          <p:nvPr>
            <p:ph type="sldNum" sz="quarter" idx="10"/>
          </p:nvPr>
        </p:nvSpPr>
        <p:spPr/>
        <p:txBody>
          <a:bodyPr/>
          <a:lstStyle/>
          <a:p>
            <a:fld id="{E308390B-8AAE-4BB0-A217-2BEDE20ACEDD}" type="slidenum">
              <a:rPr lang="en-US" smtClean="0"/>
              <a:t>7</a:t>
            </a:fld>
            <a:endParaRPr lang="en-US"/>
          </a:p>
        </p:txBody>
      </p:sp>
    </p:spTree>
    <p:extLst>
      <p:ext uri="{BB962C8B-B14F-4D97-AF65-F5344CB8AC3E}">
        <p14:creationId xmlns:p14="http://schemas.microsoft.com/office/powerpoint/2010/main" val="193949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smtClean="0"/>
              <a:t>(Animation)</a:t>
            </a:r>
            <a:endParaRPr lang="en-US" dirty="0" smtClean="0"/>
          </a:p>
          <a:p>
            <a:endParaRPr lang="en-US" dirty="0" smtClean="0"/>
          </a:p>
          <a:p>
            <a:r>
              <a:rPr lang="en-US" dirty="0" smtClean="0"/>
              <a:t>Keep in mind</a:t>
            </a:r>
            <a:r>
              <a:rPr lang="en-US" baseline="0" dirty="0" smtClean="0"/>
              <a:t> .. Real data are not perfect, and we gave you real data.</a:t>
            </a:r>
          </a:p>
          <a:p>
            <a:endParaRPr lang="en-US" baseline="0" dirty="0" smtClean="0"/>
          </a:p>
          <a:p>
            <a:r>
              <a:rPr lang="en-US" baseline="0" dirty="0" smtClean="0"/>
              <a:t>There is strong position bias in the generation of the clicks and bookings.  Customers tend to pay attention to what is at the top of the hotel listings, and not to look too far down the list.  The eye heat map </a:t>
            </a:r>
            <a:r>
              <a:rPr lang="en-US" i="1" baseline="0" dirty="0" smtClean="0"/>
              <a:t>(pictured) </a:t>
            </a:r>
            <a:r>
              <a:rPr lang="en-US" i="0" baseline="0" dirty="0" smtClean="0"/>
              <a:t>shows how much time people spend looking at different points on the site. </a:t>
            </a:r>
            <a:r>
              <a:rPr lang="en-US" baseline="0" dirty="0" smtClean="0"/>
              <a:t>And we work hard to determine the best offers for a customer search and put them on top.  So hotels higher in the sort in general will have more clicks and bookings that those lower down.  Customers also do not go past page 1 very often.</a:t>
            </a:r>
          </a:p>
          <a:p>
            <a:endParaRPr lang="en-US" baseline="0" dirty="0" smtClean="0"/>
          </a:p>
          <a:p>
            <a:r>
              <a:rPr lang="en-US" baseline="0" dirty="0" smtClean="0"/>
              <a:t>Do not get too concerned if you see some empty fields (especially with the regions), data that are not easy to discern or rows of data that might not seem to make sense.  Just use you judgment to say if it is noise, or there is some meaningful data underneath.</a:t>
            </a:r>
          </a:p>
          <a:p>
            <a:endParaRPr lang="en-US" baseline="0" dirty="0" smtClean="0"/>
          </a:p>
          <a:p>
            <a:r>
              <a:rPr lang="en-US" baseline="0" dirty="0" smtClean="0"/>
              <a:t>There is a google docs that you can write your questions and we will try to answer them promptly.</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6334879-D8C3-4618-AB87-60391502835E}" type="slidenum">
              <a:rPr lang="en-US" smtClean="0"/>
              <a:t>8</a:t>
            </a:fld>
            <a:endParaRPr lang="en-US"/>
          </a:p>
        </p:txBody>
      </p:sp>
    </p:spTree>
    <p:extLst>
      <p:ext uri="{BB962C8B-B14F-4D97-AF65-F5344CB8AC3E}">
        <p14:creationId xmlns:p14="http://schemas.microsoft.com/office/powerpoint/2010/main" val="132571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tx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Slide Number Placeholder 5"/>
          <p:cNvSpPr>
            <a:spLocks noGrp="1"/>
          </p:cNvSpPr>
          <p:nvPr>
            <p:ph type="sldNum" sz="quarter" idx="4"/>
          </p:nvPr>
        </p:nvSpPr>
        <p:spPr>
          <a:xfrm>
            <a:off x="8720364" y="5881551"/>
            <a:ext cx="372835" cy="365125"/>
          </a:xfrm>
          <a:prstGeom prst="rect">
            <a:avLst/>
          </a:prstGeom>
        </p:spPr>
        <p:txBody>
          <a:bodyPr/>
          <a:lstStyle>
            <a:lvl1pPr>
              <a:defRPr sz="1100" b="1">
                <a:solidFill>
                  <a:schemeClr val="bg1"/>
                </a:solidFill>
                <a:latin typeface="Agency FB" panose="020B0503020202020204" pitchFamily="34" charset="0"/>
              </a:defRPr>
            </a:lvl1pPr>
          </a:lstStyle>
          <a:p>
            <a:fld id="{866E23A2-0FE3-4CA0-8FAC-BC6A077F7C59}" type="slidenum">
              <a:rPr lang="en-US" smtClean="0"/>
              <a:pPr/>
              <a:t>‹#›</a:t>
            </a:fld>
            <a:endParaRPr lang="en-US"/>
          </a:p>
        </p:txBody>
      </p:sp>
    </p:spTree>
    <p:extLst>
      <p:ext uri="{BB962C8B-B14F-4D97-AF65-F5344CB8AC3E}">
        <p14:creationId xmlns:p14="http://schemas.microsoft.com/office/powerpoint/2010/main" val="3465519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2" name="Oval 11"/>
          <p:cNvSpPr/>
          <p:nvPr userDrawn="1"/>
        </p:nvSpPr>
        <p:spPr>
          <a:xfrm>
            <a:off x="8800420" y="5724525"/>
            <a:ext cx="687160" cy="687160"/>
          </a:xfrm>
          <a:prstGeom prst="ellipse">
            <a:avLst/>
          </a:prstGeom>
          <a:solidFill>
            <a:srgbClr val="F7A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2" descr="Photo By Philipp Reine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021080" y="0"/>
            <a:ext cx="8122920" cy="10806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447001" y="-1"/>
            <a:ext cx="519546" cy="107899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392468" cy="1078992"/>
          </a:xfrm>
          <a:prstGeom prst="rect">
            <a:avLst/>
          </a:prstGeom>
          <a:solidFill>
            <a:srgbClr val="F7A00E">
              <a:alpha val="8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8853034" y="5881551"/>
            <a:ext cx="372835" cy="365125"/>
          </a:xfrm>
          <a:prstGeom prst="rect">
            <a:avLst/>
          </a:prstGeom>
        </p:spPr>
        <p:txBody>
          <a:bodyPr/>
          <a:lstStyle>
            <a:lvl1pPr>
              <a:defRPr sz="1100" b="1">
                <a:solidFill>
                  <a:schemeClr val="bg1"/>
                </a:solidFill>
                <a:latin typeface="Agency FB" panose="020B0503020202020204" pitchFamily="34" charset="0"/>
              </a:defRPr>
            </a:lvl1pPr>
          </a:lstStyle>
          <a:p>
            <a:fld id="{866E23A2-0FE3-4CA0-8FAC-BC6A077F7C59}" type="slidenum">
              <a:rPr lang="en-US" smtClean="0"/>
              <a:pPr/>
              <a:t>‹#›</a:t>
            </a:fld>
            <a:endParaRPr lang="en-US"/>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208" y="6100380"/>
            <a:ext cx="1606736" cy="622610"/>
          </a:xfrm>
          <a:prstGeom prst="rect">
            <a:avLst/>
          </a:prstGeom>
        </p:spPr>
      </p:pic>
    </p:spTree>
    <p:extLst>
      <p:ext uri="{BB962C8B-B14F-4D97-AF65-F5344CB8AC3E}">
        <p14:creationId xmlns:p14="http://schemas.microsoft.com/office/powerpoint/2010/main" val="8087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1080" y="-1"/>
            <a:ext cx="8122920" cy="1078992"/>
          </a:xfrm>
          <a:prstGeom prst="rect">
            <a:avLst/>
          </a:prstGeom>
        </p:spPr>
      </p:pic>
      <p:sp>
        <p:nvSpPr>
          <p:cNvPr id="9" name="Rectangle 8"/>
          <p:cNvSpPr/>
          <p:nvPr userDrawn="1"/>
        </p:nvSpPr>
        <p:spPr>
          <a:xfrm>
            <a:off x="447001" y="-1"/>
            <a:ext cx="519546" cy="107899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392468" cy="1078992"/>
          </a:xfrm>
          <a:prstGeom prst="rect">
            <a:avLst/>
          </a:prstGeom>
          <a:solidFill>
            <a:srgbClr val="F7A00E">
              <a:alpha val="8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208" y="6100380"/>
            <a:ext cx="1606736" cy="622610"/>
          </a:xfrm>
          <a:prstGeom prst="rect">
            <a:avLst/>
          </a:prstGeom>
        </p:spPr>
      </p:pic>
      <p:sp>
        <p:nvSpPr>
          <p:cNvPr id="19" name="Oval 18"/>
          <p:cNvSpPr/>
          <p:nvPr userDrawn="1"/>
        </p:nvSpPr>
        <p:spPr>
          <a:xfrm>
            <a:off x="8800420" y="5724525"/>
            <a:ext cx="687160" cy="687160"/>
          </a:xfrm>
          <a:prstGeom prst="ellipse">
            <a:avLst/>
          </a:prstGeom>
          <a:solidFill>
            <a:srgbClr val="F7A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5"/>
          <p:cNvSpPr>
            <a:spLocks noGrp="1"/>
          </p:cNvSpPr>
          <p:nvPr>
            <p:ph type="sldNum" sz="quarter" idx="4"/>
          </p:nvPr>
        </p:nvSpPr>
        <p:spPr>
          <a:xfrm>
            <a:off x="8853034" y="5881551"/>
            <a:ext cx="372835" cy="365125"/>
          </a:xfrm>
          <a:prstGeom prst="rect">
            <a:avLst/>
          </a:prstGeom>
        </p:spPr>
        <p:txBody>
          <a:bodyPr/>
          <a:lstStyle>
            <a:lvl1pPr>
              <a:defRPr sz="1100" b="1">
                <a:solidFill>
                  <a:schemeClr val="bg1"/>
                </a:solidFill>
                <a:latin typeface="Agency FB" panose="020B0503020202020204" pitchFamily="34" charset="0"/>
              </a:defRPr>
            </a:lvl1pPr>
          </a:lstStyle>
          <a:p>
            <a:fld id="{866E23A2-0FE3-4CA0-8FAC-BC6A077F7C59}" type="slidenum">
              <a:rPr lang="en-US" smtClean="0"/>
              <a:pPr/>
              <a:t>‹#›</a:t>
            </a:fld>
            <a:endParaRPr lang="en-US"/>
          </a:p>
        </p:txBody>
      </p:sp>
    </p:spTree>
    <p:extLst>
      <p:ext uri="{BB962C8B-B14F-4D97-AF65-F5344CB8AC3E}">
        <p14:creationId xmlns:p14="http://schemas.microsoft.com/office/powerpoint/2010/main" val="2899422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5" name="Picture 4" descr="Photo By Pawel Kadysz"/>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019048" y="-1"/>
            <a:ext cx="8124952" cy="10789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447001" y="-1"/>
            <a:ext cx="519546" cy="107899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392468" cy="1078992"/>
          </a:xfrm>
          <a:prstGeom prst="rect">
            <a:avLst/>
          </a:prstGeom>
          <a:solidFill>
            <a:srgbClr val="F7A00E">
              <a:alpha val="8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208" y="6100380"/>
            <a:ext cx="1606736" cy="622610"/>
          </a:xfrm>
          <a:prstGeom prst="rect">
            <a:avLst/>
          </a:prstGeom>
        </p:spPr>
      </p:pic>
      <p:sp>
        <p:nvSpPr>
          <p:cNvPr id="16" name="Oval 15"/>
          <p:cNvSpPr/>
          <p:nvPr userDrawn="1"/>
        </p:nvSpPr>
        <p:spPr>
          <a:xfrm>
            <a:off x="8800420" y="5724525"/>
            <a:ext cx="687160" cy="687160"/>
          </a:xfrm>
          <a:prstGeom prst="ellipse">
            <a:avLst/>
          </a:prstGeom>
          <a:solidFill>
            <a:srgbClr val="F7A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4"/>
          </p:nvPr>
        </p:nvSpPr>
        <p:spPr>
          <a:xfrm>
            <a:off x="8853034" y="5881551"/>
            <a:ext cx="372835" cy="365125"/>
          </a:xfrm>
          <a:prstGeom prst="rect">
            <a:avLst/>
          </a:prstGeom>
        </p:spPr>
        <p:txBody>
          <a:bodyPr/>
          <a:lstStyle>
            <a:lvl1pPr>
              <a:defRPr sz="1100" b="1">
                <a:solidFill>
                  <a:schemeClr val="bg1"/>
                </a:solidFill>
                <a:latin typeface="Agency FB" panose="020B0503020202020204" pitchFamily="34" charset="0"/>
              </a:defRPr>
            </a:lvl1pPr>
          </a:lstStyle>
          <a:p>
            <a:fld id="{866E23A2-0FE3-4CA0-8FAC-BC6A077F7C59}" type="slidenum">
              <a:rPr lang="en-US" smtClean="0"/>
              <a:pPr/>
              <a:t>‹#›</a:t>
            </a:fld>
            <a:endParaRPr lang="en-US"/>
          </a:p>
        </p:txBody>
      </p:sp>
    </p:spTree>
    <p:extLst>
      <p:ext uri="{BB962C8B-B14F-4D97-AF65-F5344CB8AC3E}">
        <p14:creationId xmlns:p14="http://schemas.microsoft.com/office/powerpoint/2010/main" val="136829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15" name="Picture 8" descr="splashbase: free, hi res, public domains photos"/>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bwMode="auto">
          <a:xfrm>
            <a:off x="1021080" y="1"/>
            <a:ext cx="8122920" cy="10789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447001" y="-1"/>
            <a:ext cx="519546" cy="107899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392468" cy="1078992"/>
          </a:xfrm>
          <a:prstGeom prst="rect">
            <a:avLst/>
          </a:prstGeom>
          <a:solidFill>
            <a:srgbClr val="F7A00E">
              <a:alpha val="8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3208" y="6100380"/>
            <a:ext cx="1606736" cy="622610"/>
          </a:xfrm>
          <a:prstGeom prst="rect">
            <a:avLst/>
          </a:prstGeom>
        </p:spPr>
      </p:pic>
      <p:sp>
        <p:nvSpPr>
          <p:cNvPr id="16" name="Oval 15"/>
          <p:cNvSpPr/>
          <p:nvPr userDrawn="1"/>
        </p:nvSpPr>
        <p:spPr>
          <a:xfrm>
            <a:off x="8800420" y="5724525"/>
            <a:ext cx="687160" cy="687160"/>
          </a:xfrm>
          <a:prstGeom prst="ellipse">
            <a:avLst/>
          </a:prstGeom>
          <a:solidFill>
            <a:srgbClr val="F7A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4"/>
          </p:nvPr>
        </p:nvSpPr>
        <p:spPr>
          <a:xfrm>
            <a:off x="8853034" y="5881551"/>
            <a:ext cx="372835" cy="365125"/>
          </a:xfrm>
          <a:prstGeom prst="rect">
            <a:avLst/>
          </a:prstGeom>
        </p:spPr>
        <p:txBody>
          <a:bodyPr/>
          <a:lstStyle>
            <a:lvl1pPr>
              <a:defRPr sz="1100" b="1">
                <a:solidFill>
                  <a:schemeClr val="bg1"/>
                </a:solidFill>
                <a:latin typeface="Agency FB" panose="020B0503020202020204" pitchFamily="34" charset="0"/>
              </a:defRPr>
            </a:lvl1pPr>
          </a:lstStyle>
          <a:p>
            <a:fld id="{866E23A2-0FE3-4CA0-8FAC-BC6A077F7C59}" type="slidenum">
              <a:rPr lang="en-US" smtClean="0"/>
              <a:pPr/>
              <a:t>‹#›</a:t>
            </a:fld>
            <a:endParaRPr lang="en-US"/>
          </a:p>
        </p:txBody>
      </p:sp>
    </p:spTree>
    <p:extLst>
      <p:ext uri="{BB962C8B-B14F-4D97-AF65-F5344CB8AC3E}">
        <p14:creationId xmlns:p14="http://schemas.microsoft.com/office/powerpoint/2010/main" val="838321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12" name="Oval 11"/>
          <p:cNvSpPr/>
          <p:nvPr userDrawn="1"/>
        </p:nvSpPr>
        <p:spPr>
          <a:xfrm>
            <a:off x="8800420" y="5724525"/>
            <a:ext cx="687160" cy="687160"/>
          </a:xfrm>
          <a:prstGeom prst="ellipse">
            <a:avLst/>
          </a:prstGeom>
          <a:solidFill>
            <a:srgbClr val="F7A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47001" y="-1"/>
            <a:ext cx="519546" cy="107899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0"/>
            <a:ext cx="392468" cy="1078992"/>
          </a:xfrm>
          <a:prstGeom prst="rect">
            <a:avLst/>
          </a:prstGeom>
          <a:solidFill>
            <a:srgbClr val="F7A00E">
              <a:alpha val="8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8853034" y="5881551"/>
            <a:ext cx="372835" cy="365125"/>
          </a:xfrm>
          <a:prstGeom prst="rect">
            <a:avLst/>
          </a:prstGeom>
        </p:spPr>
        <p:txBody>
          <a:bodyPr/>
          <a:lstStyle>
            <a:lvl1pPr>
              <a:defRPr sz="1100" b="1">
                <a:solidFill>
                  <a:schemeClr val="bg1"/>
                </a:solidFill>
                <a:latin typeface="Agency FB" panose="020B0503020202020204" pitchFamily="34" charset="0"/>
              </a:defRPr>
            </a:lvl1pPr>
          </a:lstStyle>
          <a:p>
            <a:fld id="{866E23A2-0FE3-4CA0-8FAC-BC6A077F7C59}" type="slidenum">
              <a:rPr lang="en-US" smtClean="0"/>
              <a:pPr/>
              <a:t>‹#›</a:t>
            </a:fld>
            <a:endParaRPr 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208" y="6100380"/>
            <a:ext cx="1606736" cy="622610"/>
          </a:xfrm>
          <a:prstGeom prst="rect">
            <a:avLst/>
          </a:prstGeom>
        </p:spPr>
      </p:pic>
    </p:spTree>
    <p:extLst>
      <p:ext uri="{BB962C8B-B14F-4D97-AF65-F5344CB8AC3E}">
        <p14:creationId xmlns:p14="http://schemas.microsoft.com/office/powerpoint/2010/main" val="4111106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4128" y="-1"/>
            <a:ext cx="8119872" cy="1078990"/>
          </a:xfrm>
          <a:prstGeom prst="rect">
            <a:avLst/>
          </a:prstGeom>
        </p:spPr>
      </p:pic>
      <p:sp>
        <p:nvSpPr>
          <p:cNvPr id="9" name="Rectangle 8"/>
          <p:cNvSpPr/>
          <p:nvPr userDrawn="1"/>
        </p:nvSpPr>
        <p:spPr>
          <a:xfrm>
            <a:off x="0" y="0"/>
            <a:ext cx="392468" cy="1078992"/>
          </a:xfrm>
          <a:prstGeom prst="rect">
            <a:avLst/>
          </a:prstGeom>
          <a:solidFill>
            <a:srgbClr val="F7A00E">
              <a:alpha val="8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208" y="6100380"/>
            <a:ext cx="1606736" cy="622610"/>
          </a:xfrm>
          <a:prstGeom prst="rect">
            <a:avLst/>
          </a:prstGeom>
        </p:spPr>
      </p:pic>
      <p:sp>
        <p:nvSpPr>
          <p:cNvPr id="8" name="Rectangle 7"/>
          <p:cNvSpPr/>
          <p:nvPr userDrawn="1"/>
        </p:nvSpPr>
        <p:spPr>
          <a:xfrm>
            <a:off x="447001" y="-1"/>
            <a:ext cx="519546" cy="107899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16" name="Oval 15"/>
          <p:cNvSpPr/>
          <p:nvPr userDrawn="1"/>
        </p:nvSpPr>
        <p:spPr>
          <a:xfrm>
            <a:off x="8800420" y="5724525"/>
            <a:ext cx="687160" cy="687160"/>
          </a:xfrm>
          <a:prstGeom prst="ellipse">
            <a:avLst/>
          </a:prstGeom>
          <a:solidFill>
            <a:srgbClr val="F7A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p:cNvSpPr>
            <a:spLocks noGrp="1"/>
          </p:cNvSpPr>
          <p:nvPr>
            <p:ph type="sldNum" sz="quarter" idx="4"/>
          </p:nvPr>
        </p:nvSpPr>
        <p:spPr>
          <a:xfrm>
            <a:off x="8853034" y="5881551"/>
            <a:ext cx="372835" cy="365125"/>
          </a:xfrm>
          <a:prstGeom prst="rect">
            <a:avLst/>
          </a:prstGeom>
        </p:spPr>
        <p:txBody>
          <a:bodyPr/>
          <a:lstStyle>
            <a:lvl1pPr>
              <a:defRPr sz="1100" b="1">
                <a:solidFill>
                  <a:schemeClr val="bg1"/>
                </a:solidFill>
                <a:latin typeface="Agency FB" panose="020B0503020202020204" pitchFamily="34" charset="0"/>
              </a:defRPr>
            </a:lvl1pPr>
          </a:lstStyle>
          <a:p>
            <a:fld id="{866E23A2-0FE3-4CA0-8FAC-BC6A077F7C59}" type="slidenum">
              <a:rPr lang="en-US" smtClean="0"/>
              <a:pPr/>
              <a:t>‹#›</a:t>
            </a:fld>
            <a:endParaRPr lang="en-US"/>
          </a:p>
        </p:txBody>
      </p:sp>
    </p:spTree>
    <p:extLst>
      <p:ext uri="{BB962C8B-B14F-4D97-AF65-F5344CB8AC3E}">
        <p14:creationId xmlns:p14="http://schemas.microsoft.com/office/powerpoint/2010/main" val="4082965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376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33500"/>
            <a:ext cx="8229600" cy="4792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457200" y="136487"/>
            <a:ext cx="8229600" cy="806017"/>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79193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8" r:id="rId5"/>
    <p:sldLayoutId id="2147483661" r:id="rId6"/>
    <p:sldLayoutId id="2147483654" r:id="rId7"/>
    <p:sldLayoutId id="2147483655"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r" defTabSz="914400" rtl="0" eaLnBrk="1" latinLnBrk="0" hangingPunct="1">
        <a:spcBef>
          <a:spcPct val="0"/>
        </a:spcBef>
        <a:buNone/>
        <a:defRPr sz="3200" kern="1200">
          <a:solidFill>
            <a:schemeClr val="bg1"/>
          </a:solidFill>
          <a:latin typeface="Century Gothic" panose="020B05020202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www.lifeatexpedia.com/" TargetMode="External"/><Relationship Id="rId4" Type="http://schemas.openxmlformats.org/officeDocument/2006/relationships/hyperlink" Target="mailto:DataFest@expedia.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3999" cy="6858000"/>
          </a:xfrm>
          <a:prstGeom prst="rect">
            <a:avLst/>
          </a:prstGeom>
        </p:spPr>
      </p:pic>
      <p:sp>
        <p:nvSpPr>
          <p:cNvPr id="6" name="Rectangle 5"/>
          <p:cNvSpPr/>
          <p:nvPr/>
        </p:nvSpPr>
        <p:spPr>
          <a:xfrm>
            <a:off x="0" y="5236026"/>
            <a:ext cx="1684020" cy="1088571"/>
          </a:xfrm>
          <a:prstGeom prst="rect">
            <a:avLst/>
          </a:prstGeom>
          <a:solidFill>
            <a:srgbClr val="F7A00E">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84020" y="5236027"/>
            <a:ext cx="7459980" cy="1088571"/>
          </a:xfrm>
          <a:prstGeom prst="rect">
            <a:avLst/>
          </a:prstGeom>
          <a:solidFill>
            <a:srgbClr val="00AEE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8474" y="5124269"/>
            <a:ext cx="8805526" cy="1015663"/>
          </a:xfrm>
          <a:prstGeom prst="rect">
            <a:avLst/>
          </a:prstGeom>
          <a:noFill/>
        </p:spPr>
        <p:txBody>
          <a:bodyPr wrap="square" rtlCol="0">
            <a:spAutoFit/>
          </a:bodyPr>
          <a:lstStyle/>
          <a:p>
            <a:pPr algn="r"/>
            <a:r>
              <a:rPr lang="en-US" sz="6000" dirty="0" smtClean="0">
                <a:solidFill>
                  <a:schemeClr val="bg1"/>
                </a:solidFill>
                <a:effectLst>
                  <a:outerShdw blurRad="38100" dist="38100" dir="2700000" algn="tl">
                    <a:srgbClr val="000000">
                      <a:alpha val="43137"/>
                    </a:srgbClr>
                  </a:outerShdw>
                </a:effectLst>
                <a:latin typeface="Franklin Gothic Medium Cond" panose="020B0606030402020204" pitchFamily="34" charset="0"/>
              </a:rPr>
              <a:t>Our </a:t>
            </a:r>
            <a:r>
              <a:rPr lang="en-US" sz="6000" dirty="0" err="1" smtClean="0">
                <a:solidFill>
                  <a:schemeClr val="bg1"/>
                </a:solidFill>
                <a:effectLst>
                  <a:outerShdw blurRad="38100" dist="38100" dir="2700000" algn="tl">
                    <a:srgbClr val="000000">
                      <a:alpha val="43137"/>
                    </a:srgbClr>
                  </a:outerShdw>
                </a:effectLst>
                <a:latin typeface="Franklin Gothic Medium Cond" panose="020B0606030402020204" pitchFamily="34" charset="0"/>
              </a:rPr>
              <a:t>DataFest</a:t>
            </a:r>
            <a:r>
              <a:rPr lang="en-US" sz="6000" dirty="0" smtClean="0">
                <a:solidFill>
                  <a:schemeClr val="bg1"/>
                </a:solidFill>
                <a:effectLst>
                  <a:outerShdw blurRad="38100" dist="38100" dir="2700000" algn="tl">
                    <a:srgbClr val="000000">
                      <a:alpha val="43137"/>
                    </a:srgbClr>
                  </a:outerShdw>
                </a:effectLst>
                <a:latin typeface="Franklin Gothic Medium Cond" panose="020B0606030402020204" pitchFamily="34" charset="0"/>
              </a:rPr>
              <a:t> Journey </a:t>
            </a:r>
            <a:r>
              <a:rPr lang="en-US" sz="6000" dirty="0">
                <a:solidFill>
                  <a:schemeClr val="bg1"/>
                </a:solidFill>
                <a:effectLst>
                  <a:outerShdw blurRad="38100" dist="38100" dir="2700000" algn="tl">
                    <a:srgbClr val="000000">
                      <a:alpha val="43137"/>
                    </a:srgbClr>
                  </a:outerShdw>
                </a:effectLst>
                <a:latin typeface="Franklin Gothic Medium Cond" panose="020B0606030402020204" pitchFamily="34" charset="0"/>
              </a:rPr>
              <a:t>Begins</a:t>
            </a:r>
          </a:p>
        </p:txBody>
      </p:sp>
      <p:pic>
        <p:nvPicPr>
          <p:cNvPr id="1026" name="Picture 2" descr="Image result for expedia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3070" y="164593"/>
            <a:ext cx="3228778"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1400" y="6436356"/>
            <a:ext cx="4211474" cy="369332"/>
          </a:xfrm>
          <a:prstGeom prst="rect">
            <a:avLst/>
          </a:prstGeom>
        </p:spPr>
        <p:txBody>
          <a:bodyPr wrap="none">
            <a:spAutoFit/>
          </a:bodyPr>
          <a:lstStyle/>
          <a:p>
            <a:pPr marR="0" lvl="0">
              <a:spcBef>
                <a:spcPts val="0"/>
              </a:spcBef>
              <a:spcAft>
                <a:spcPts val="0"/>
              </a:spcAft>
            </a:pPr>
            <a:r>
              <a:rPr lang="en-US" dirty="0">
                <a:solidFill>
                  <a:srgbClr val="1F497D"/>
                </a:solidFill>
                <a:latin typeface="Segoe UI" panose="020B0502040204020203" pitchFamily="34" charset="0"/>
                <a:ea typeface="Calibri" panose="020F0502020204030204" pitchFamily="34" charset="0"/>
                <a:cs typeface="Times New Roman" panose="02020603050405020304" pitchFamily="18" charset="0"/>
              </a:rPr>
              <a:t>© 2017 Expedia, Inc. All rights reserved.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2" descr="http://1mzh3t2qzh003uds7u2mql5o.wpengine.netdna-cdn.com/wp-content/uploads/2016/04/Woman-Checking-into-Hotel-e145927778355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1773" y="2968898"/>
            <a:ext cx="2670628" cy="17791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159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lum bright="70000" contrast="-70000"/>
          </a:blip>
          <a:srcRect l="24762" t="17143" r="26508" b="2271"/>
          <a:stretch/>
        </p:blipFill>
        <p:spPr>
          <a:xfrm>
            <a:off x="457200" y="1364778"/>
            <a:ext cx="3580913" cy="3207658"/>
          </a:xfrm>
          <a:prstGeom prst="rect">
            <a:avLst/>
          </a:prstGeom>
        </p:spPr>
      </p:pic>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And We are Hiring</a:t>
            </a:r>
            <a:endParaRPr lang="en-US" b="1" dirty="0">
              <a:effectLst>
                <a:outerShdw blurRad="38100" dist="38100" dir="2700000" algn="tl">
                  <a:srgbClr val="000000">
                    <a:alpha val="43137"/>
                  </a:srgbClr>
                </a:outerShdw>
              </a:effectLst>
            </a:endParaRPr>
          </a:p>
        </p:txBody>
      </p:sp>
      <p:sp>
        <p:nvSpPr>
          <p:cNvPr id="3" name="Slide Number Placeholder 2"/>
          <p:cNvSpPr>
            <a:spLocks noGrp="1"/>
          </p:cNvSpPr>
          <p:nvPr>
            <p:ph type="sldNum" sz="quarter" idx="4"/>
          </p:nvPr>
        </p:nvSpPr>
        <p:spPr/>
        <p:txBody>
          <a:bodyPr/>
          <a:lstStyle/>
          <a:p>
            <a:fld id="{866E23A2-0FE3-4CA0-8FAC-BC6A077F7C59}" type="slidenum">
              <a:rPr lang="en-US" smtClean="0"/>
              <a:pPr/>
              <a:t>9</a:t>
            </a:fld>
            <a:endParaRPr lang="en-US"/>
          </a:p>
        </p:txBody>
      </p:sp>
      <p:sp>
        <p:nvSpPr>
          <p:cNvPr id="4" name="Content Placeholder 2"/>
          <p:cNvSpPr txBox="1">
            <a:spLocks/>
          </p:cNvSpPr>
          <p:nvPr/>
        </p:nvSpPr>
        <p:spPr>
          <a:xfrm>
            <a:off x="831591" y="2684125"/>
            <a:ext cx="7666981" cy="304353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latin typeface="+mn-lt"/>
              </a:rPr>
              <a:t>Email your CV and cover letter to: </a:t>
            </a:r>
            <a:r>
              <a:rPr lang="en-US" u="sng" dirty="0" smtClean="0">
                <a:latin typeface="+mn-lt"/>
                <a:hlinkClick r:id="rId4"/>
              </a:rPr>
              <a:t>DataFest@expedia.com</a:t>
            </a:r>
            <a:r>
              <a:rPr lang="en-US" dirty="0" smtClean="0">
                <a:latin typeface="+mn-lt"/>
              </a:rPr>
              <a:t> </a:t>
            </a:r>
            <a:endParaRPr lang="en-US" dirty="0">
              <a:latin typeface="+mn-lt"/>
            </a:endParaRPr>
          </a:p>
          <a:p>
            <a:pPr marL="0" indent="0" algn="ctr">
              <a:buFont typeface="Arial" panose="020B0604020202020204" pitchFamily="34" charset="0"/>
              <a:buNone/>
            </a:pPr>
            <a:endParaRPr lang="en-US" sz="1200" dirty="0" smtClean="0">
              <a:latin typeface="+mn-lt"/>
            </a:endParaRPr>
          </a:p>
          <a:p>
            <a:pPr marL="0" indent="0" algn="ctr">
              <a:buFont typeface="Arial" panose="020B0604020202020204" pitchFamily="34" charset="0"/>
              <a:buNone/>
            </a:pPr>
            <a:r>
              <a:rPr lang="en-US" dirty="0" smtClean="0">
                <a:latin typeface="+mn-lt"/>
              </a:rPr>
              <a:t>Or visit:</a:t>
            </a:r>
            <a:r>
              <a:rPr lang="en-US" dirty="0">
                <a:latin typeface="+mn-lt"/>
              </a:rPr>
              <a:t> </a:t>
            </a:r>
            <a:r>
              <a:rPr lang="en-US" dirty="0" smtClean="0">
                <a:latin typeface="+mn-lt"/>
                <a:hlinkClick r:id="rId5"/>
              </a:rPr>
              <a:t>http://www.lifeatexpedia.com/</a:t>
            </a:r>
            <a:endParaRPr lang="en-US" dirty="0" smtClean="0">
              <a:latin typeface="+mn-lt"/>
            </a:endParaRPr>
          </a:p>
          <a:p>
            <a:pPr marL="0" indent="0" algn="ctr">
              <a:buFont typeface="Arial" panose="020B0604020202020204" pitchFamily="34" charset="0"/>
              <a:buNone/>
            </a:pPr>
            <a:endParaRPr lang="en-US" dirty="0" smtClean="0">
              <a:latin typeface="+mn-lt"/>
            </a:endParaRPr>
          </a:p>
          <a:p>
            <a:pPr marL="0" indent="0" algn="ctr">
              <a:buFont typeface="Arial" panose="020B0604020202020204" pitchFamily="34" charset="0"/>
              <a:buNone/>
            </a:pPr>
            <a:r>
              <a:rPr lang="en-US" dirty="0" smtClean="0">
                <a:latin typeface="+mn-lt"/>
              </a:rPr>
              <a:t> </a:t>
            </a:r>
            <a:endParaRPr lang="en-US" dirty="0">
              <a:latin typeface="+mn-lt"/>
            </a:endParaRPr>
          </a:p>
        </p:txBody>
      </p:sp>
      <p:sp>
        <p:nvSpPr>
          <p:cNvPr id="5" name="Content Placeholder 2"/>
          <p:cNvSpPr txBox="1">
            <a:spLocks/>
          </p:cNvSpPr>
          <p:nvPr/>
        </p:nvSpPr>
        <p:spPr>
          <a:xfrm>
            <a:off x="550281" y="4994710"/>
            <a:ext cx="8229600" cy="10622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smtClean="0">
                <a:latin typeface="+mn-lt"/>
              </a:rPr>
              <a:t>Contest Contacts if you want to email us directly:</a:t>
            </a:r>
          </a:p>
          <a:p>
            <a:pPr marL="0" indent="0" algn="ctr">
              <a:buFont typeface="Arial" panose="020B0604020202020204" pitchFamily="34" charset="0"/>
              <a:buNone/>
            </a:pPr>
            <a:endParaRPr lang="en-US" sz="1000" i="1" dirty="0" smtClean="0">
              <a:latin typeface="+mn-lt"/>
            </a:endParaRPr>
          </a:p>
          <a:p>
            <a:pPr marL="0" indent="0" algn="ctr">
              <a:buFont typeface="Arial" panose="020B0604020202020204" pitchFamily="34" charset="0"/>
              <a:buNone/>
            </a:pPr>
            <a:r>
              <a:rPr lang="en-US" sz="2000" i="1" dirty="0" smtClean="0">
                <a:latin typeface="+mn-lt"/>
              </a:rPr>
              <a:t>Adam Woznica		awoznica@expedia.com</a:t>
            </a:r>
          </a:p>
          <a:p>
            <a:pPr marL="0" indent="0" algn="ctr">
              <a:buFont typeface="Arial" panose="020B0604020202020204" pitchFamily="34" charset="0"/>
              <a:buNone/>
            </a:pPr>
            <a:r>
              <a:rPr lang="en-US" sz="2000" i="1" dirty="0" smtClean="0">
                <a:latin typeface="+mn-lt"/>
              </a:rPr>
              <a:t>Jan Krasnodebski		jkrasnodebski@expedia.com</a:t>
            </a:r>
          </a:p>
        </p:txBody>
      </p:sp>
    </p:spTree>
    <p:extLst>
      <p:ext uri="{BB962C8B-B14F-4D97-AF65-F5344CB8AC3E}">
        <p14:creationId xmlns:p14="http://schemas.microsoft.com/office/powerpoint/2010/main" val="1606295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owtotravel.us/wp-content/uploads/2015/03/check-out-in-hot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5236026"/>
            <a:ext cx="1684020" cy="1088571"/>
          </a:xfrm>
          <a:prstGeom prst="rect">
            <a:avLst/>
          </a:prstGeom>
          <a:solidFill>
            <a:srgbClr val="F7A00E">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84020" y="5236027"/>
            <a:ext cx="7459980" cy="1088571"/>
          </a:xfrm>
          <a:prstGeom prst="rect">
            <a:avLst/>
          </a:prstGeom>
          <a:solidFill>
            <a:srgbClr val="00AEE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36487"/>
            <a:ext cx="8229600" cy="806017"/>
          </a:xfrm>
          <a:prstGeom prst="rect">
            <a:avLst/>
          </a:prstGeom>
        </p:spPr>
        <p:txBody>
          <a:bodyPr/>
          <a:lstStyle>
            <a:lvl1pPr algn="r" defTabSz="914400" rtl="0" eaLnBrk="1" latinLnBrk="0" hangingPunct="1">
              <a:spcBef>
                <a:spcPct val="0"/>
              </a:spcBef>
              <a:buNone/>
              <a:defRPr sz="3200" kern="1200">
                <a:solidFill>
                  <a:schemeClr val="bg1"/>
                </a:solidFill>
                <a:latin typeface="Century Gothic" panose="020B0502020202020204" pitchFamily="34" charset="0"/>
                <a:ea typeface="+mj-ea"/>
                <a:cs typeface="+mj-cs"/>
              </a:defRPr>
            </a:lvl1pPr>
          </a:lstStyle>
          <a:p>
            <a:r>
              <a:rPr lang="en-US" b="1" dirty="0" smtClean="0">
                <a:effectLst>
                  <a:outerShdw blurRad="38100" dist="38100" dir="2700000" algn="tl">
                    <a:srgbClr val="000000">
                      <a:alpha val="43137"/>
                    </a:srgbClr>
                  </a:outerShdw>
                </a:effectLst>
              </a:rPr>
              <a:t>Have a great </a:t>
            </a:r>
            <a:r>
              <a:rPr lang="en-US" b="1" dirty="0" err="1" smtClean="0">
                <a:effectLst>
                  <a:outerShdw blurRad="38100" dist="38100" dir="2700000" algn="tl">
                    <a:srgbClr val="000000">
                      <a:alpha val="43137"/>
                    </a:srgbClr>
                  </a:outerShdw>
                </a:effectLst>
              </a:rPr>
              <a:t>DataFest</a:t>
            </a:r>
            <a:r>
              <a:rPr lang="en-US" b="1" dirty="0" smtClean="0">
                <a:effectLst>
                  <a:outerShdw blurRad="38100" dist="38100" dir="2700000" algn="tl">
                    <a:srgbClr val="000000">
                      <a:alpha val="43137"/>
                    </a:srgbClr>
                  </a:outerShdw>
                </a:effectLst>
              </a:rPr>
              <a:t> Voyage!</a:t>
            </a:r>
            <a:endParaRPr lang="en-US" b="1" dirty="0">
              <a:effectLst>
                <a:outerShdw blurRad="38100" dist="38100" dir="2700000" algn="tl">
                  <a:srgbClr val="000000">
                    <a:alpha val="43137"/>
                  </a:srgbClr>
                </a:outerShdw>
              </a:effectLst>
            </a:endParaRPr>
          </a:p>
        </p:txBody>
      </p:sp>
      <p:sp>
        <p:nvSpPr>
          <p:cNvPr id="8" name="Rectangle 7"/>
          <p:cNvSpPr/>
          <p:nvPr/>
        </p:nvSpPr>
        <p:spPr>
          <a:xfrm>
            <a:off x="2051400" y="6436356"/>
            <a:ext cx="4211474" cy="369332"/>
          </a:xfrm>
          <a:prstGeom prst="rect">
            <a:avLst/>
          </a:prstGeom>
        </p:spPr>
        <p:txBody>
          <a:bodyPr wrap="none">
            <a:spAutoFit/>
          </a:bodyPr>
          <a:lstStyle/>
          <a:p>
            <a:pPr marR="0" lvl="0">
              <a:spcBef>
                <a:spcPts val="0"/>
              </a:spcBef>
              <a:spcAft>
                <a:spcPts val="0"/>
              </a:spcAft>
            </a:pPr>
            <a:r>
              <a:rPr lang="en-US" dirty="0">
                <a:solidFill>
                  <a:srgbClr val="1F497D"/>
                </a:solidFill>
                <a:latin typeface="Segoe UI" panose="020B0502040204020203" pitchFamily="34" charset="0"/>
                <a:ea typeface="Calibri" panose="020F0502020204030204" pitchFamily="34" charset="0"/>
                <a:cs typeface="Times New Roman" panose="02020603050405020304" pitchFamily="18" charset="0"/>
              </a:rPr>
              <a:t>© 2017 Expedia, Inc. All rights reserved.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730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1mzh3t2qzh003uds7u2mql5o.wpengine.netdna-cdn.com/wp-content/uploads/2016/04/Woman-Checking-into-Hotel-e1459277783556.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050782"/>
            <a:ext cx="9144000" cy="57870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noAutofit/>
          </a:bodyPr>
          <a:lstStyle/>
          <a:p>
            <a:r>
              <a:rPr lang="en-US" b="1" dirty="0" smtClean="0">
                <a:effectLst>
                  <a:outerShdw blurRad="38100" dist="38100" dir="2700000" algn="tl">
                    <a:srgbClr val="000000">
                      <a:alpha val="43137"/>
                    </a:srgbClr>
                  </a:outerShdw>
                </a:effectLst>
                <a:cs typeface="Arial" pitchFamily="34" charset="0"/>
              </a:rPr>
              <a:t>Expedia Inc. is the </a:t>
            </a:r>
            <a:br>
              <a:rPr lang="en-US" b="1" dirty="0" smtClean="0">
                <a:effectLst>
                  <a:outerShdw blurRad="38100" dist="38100" dir="2700000" algn="tl">
                    <a:srgbClr val="000000">
                      <a:alpha val="43137"/>
                    </a:srgbClr>
                  </a:outerShdw>
                </a:effectLst>
                <a:cs typeface="Arial" pitchFamily="34" charset="0"/>
              </a:rPr>
            </a:br>
            <a:r>
              <a:rPr lang="en-US" b="1" dirty="0" smtClean="0">
                <a:effectLst>
                  <a:outerShdw blurRad="38100" dist="38100" dir="2700000" algn="tl">
                    <a:srgbClr val="000000">
                      <a:alpha val="43137"/>
                    </a:srgbClr>
                  </a:outerShdw>
                </a:effectLst>
                <a:cs typeface="Arial" pitchFamily="34" charset="0"/>
              </a:rPr>
              <a:t>World’s largest Online Travel Agency</a:t>
            </a:r>
            <a:endParaRPr lang="en-US" b="1" dirty="0">
              <a:effectLst>
                <a:outerShdw blurRad="38100" dist="38100" dir="2700000" algn="tl">
                  <a:srgbClr val="000000">
                    <a:alpha val="43137"/>
                  </a:srgbClr>
                </a:outerShdw>
              </a:effectLst>
              <a:cs typeface="Arial" pitchFamily="34" charset="0"/>
            </a:endParaRPr>
          </a:p>
        </p:txBody>
      </p:sp>
      <p:sp>
        <p:nvSpPr>
          <p:cNvPr id="5" name="Text Box 64"/>
          <p:cNvSpPr txBox="1">
            <a:spLocks noChangeArrowheads="1"/>
          </p:cNvSpPr>
          <p:nvPr/>
        </p:nvSpPr>
        <p:spPr bwMode="auto">
          <a:xfrm>
            <a:off x="-95806" y="3337816"/>
            <a:ext cx="2293844" cy="2849498"/>
          </a:xfrm>
          <a:prstGeom prst="rect">
            <a:avLst/>
          </a:prstGeom>
          <a:noFill/>
          <a:ln w="9525">
            <a:noFill/>
            <a:miter lim="800000"/>
            <a:headEnd/>
            <a:tailEnd/>
          </a:ln>
        </p:spPr>
        <p:txBody>
          <a:bodyPr wrap="square">
            <a:spAutoFit/>
          </a:bodyPr>
          <a:lstStyle/>
          <a:p>
            <a:pPr algn="ctr">
              <a:lnSpc>
                <a:spcPts val="4300"/>
              </a:lnSpc>
              <a:defRPr/>
            </a:pPr>
            <a:r>
              <a:rPr lang="en-US" sz="3200" b="1" kern="0" dirty="0" smtClean="0">
                <a:solidFill>
                  <a:schemeClr val="tx2">
                    <a:lumMod val="75000"/>
                  </a:schemeClr>
                </a:solidFill>
                <a:effectLst>
                  <a:outerShdw blurRad="38100" dist="38100" dir="2700000" algn="tl">
                    <a:srgbClr val="000000">
                      <a:alpha val="43137"/>
                    </a:srgbClr>
                  </a:outerShdw>
                </a:effectLst>
                <a:latin typeface="+mj-lt"/>
              </a:rPr>
              <a:t>600M+ monthly visitors across 75+ countries</a:t>
            </a:r>
          </a:p>
        </p:txBody>
      </p:sp>
      <p:pic>
        <p:nvPicPr>
          <p:cNvPr id="12" name="Picture 11" descr="Man_greyicon.png"/>
          <p:cNvPicPr>
            <a:picLocks noChangeAspect="1"/>
          </p:cNvPicPr>
          <p:nvPr/>
        </p:nvPicPr>
        <p:blipFill>
          <a:blip r:embed="rId4" cstate="screen">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7742354" y="3296239"/>
            <a:ext cx="334222" cy="846001"/>
          </a:xfrm>
          <a:prstGeom prst="rect">
            <a:avLst/>
          </a:prstGeom>
          <a:effectLst>
            <a:outerShdw blurRad="50800" dist="38100" dir="2700000" algn="tl" rotWithShape="0">
              <a:prstClr val="black">
                <a:alpha val="70000"/>
              </a:prstClr>
            </a:outerShdw>
            <a:reflection blurRad="6350" stA="52000" endA="300" endPos="35000" dir="5400000" sy="-100000" algn="bl" rotWithShape="0"/>
          </a:effectLst>
        </p:spPr>
      </p:pic>
      <p:sp>
        <p:nvSpPr>
          <p:cNvPr id="14" name="Freeform 20"/>
          <p:cNvSpPr>
            <a:spLocks noEditPoints="1"/>
          </p:cNvSpPr>
          <p:nvPr/>
        </p:nvSpPr>
        <p:spPr bwMode="auto">
          <a:xfrm>
            <a:off x="4096794" y="3240424"/>
            <a:ext cx="958958" cy="813816"/>
          </a:xfrm>
          <a:custGeom>
            <a:avLst/>
            <a:gdLst/>
            <a:ahLst/>
            <a:cxnLst>
              <a:cxn ang="0">
                <a:pos x="144" y="126"/>
              </a:cxn>
              <a:cxn ang="0">
                <a:pos x="144" y="130"/>
              </a:cxn>
              <a:cxn ang="0">
                <a:pos x="140" y="134"/>
              </a:cxn>
              <a:cxn ang="0">
                <a:pos x="130" y="134"/>
              </a:cxn>
              <a:cxn ang="0">
                <a:pos x="128" y="134"/>
              </a:cxn>
              <a:cxn ang="0">
                <a:pos x="122" y="130"/>
              </a:cxn>
              <a:cxn ang="0">
                <a:pos x="122" y="102"/>
              </a:cxn>
              <a:cxn ang="0">
                <a:pos x="40" y="126"/>
              </a:cxn>
              <a:cxn ang="0">
                <a:pos x="40" y="130"/>
              </a:cxn>
              <a:cxn ang="0">
                <a:pos x="36" y="134"/>
              </a:cxn>
              <a:cxn ang="0">
                <a:pos x="26" y="134"/>
              </a:cxn>
              <a:cxn ang="0">
                <a:pos x="24" y="134"/>
              </a:cxn>
              <a:cxn ang="0">
                <a:pos x="20" y="130"/>
              </a:cxn>
              <a:cxn ang="0">
                <a:pos x="18" y="102"/>
              </a:cxn>
              <a:cxn ang="0">
                <a:pos x="10" y="102"/>
              </a:cxn>
              <a:cxn ang="0">
                <a:pos x="4" y="100"/>
              </a:cxn>
              <a:cxn ang="0">
                <a:pos x="0" y="94"/>
              </a:cxn>
              <a:cxn ang="0">
                <a:pos x="0" y="58"/>
              </a:cxn>
              <a:cxn ang="0">
                <a:pos x="4" y="50"/>
              </a:cxn>
              <a:cxn ang="0">
                <a:pos x="10" y="48"/>
              </a:cxn>
              <a:cxn ang="0">
                <a:pos x="20" y="48"/>
              </a:cxn>
              <a:cxn ang="0">
                <a:pos x="36" y="8"/>
              </a:cxn>
              <a:cxn ang="0">
                <a:pos x="42" y="0"/>
              </a:cxn>
              <a:cxn ang="0">
                <a:pos x="118" y="0"/>
              </a:cxn>
              <a:cxn ang="0">
                <a:pos x="122" y="0"/>
              </a:cxn>
              <a:cxn ang="0">
                <a:pos x="128" y="8"/>
              </a:cxn>
              <a:cxn ang="0">
                <a:pos x="144" y="48"/>
              </a:cxn>
              <a:cxn ang="0">
                <a:pos x="154" y="48"/>
              </a:cxn>
              <a:cxn ang="0">
                <a:pos x="160" y="50"/>
              </a:cxn>
              <a:cxn ang="0">
                <a:pos x="162" y="58"/>
              </a:cxn>
              <a:cxn ang="0">
                <a:pos x="162" y="94"/>
              </a:cxn>
              <a:cxn ang="0">
                <a:pos x="160" y="100"/>
              </a:cxn>
              <a:cxn ang="0">
                <a:pos x="154" y="102"/>
              </a:cxn>
              <a:cxn ang="0">
                <a:pos x="144" y="102"/>
              </a:cxn>
              <a:cxn ang="0">
                <a:pos x="14" y="64"/>
              </a:cxn>
              <a:cxn ang="0">
                <a:pos x="12" y="64"/>
              </a:cxn>
              <a:cxn ang="0">
                <a:pos x="12" y="84"/>
              </a:cxn>
              <a:cxn ang="0">
                <a:pos x="12" y="86"/>
              </a:cxn>
              <a:cxn ang="0">
                <a:pos x="32" y="86"/>
              </a:cxn>
              <a:cxn ang="0">
                <a:pos x="32" y="64"/>
              </a:cxn>
              <a:cxn ang="0">
                <a:pos x="148" y="86"/>
              </a:cxn>
              <a:cxn ang="0">
                <a:pos x="150" y="86"/>
              </a:cxn>
              <a:cxn ang="0">
                <a:pos x="152" y="66"/>
              </a:cxn>
              <a:cxn ang="0">
                <a:pos x="150" y="64"/>
              </a:cxn>
              <a:cxn ang="0">
                <a:pos x="130" y="64"/>
              </a:cxn>
              <a:cxn ang="0">
                <a:pos x="130" y="86"/>
              </a:cxn>
              <a:cxn ang="0">
                <a:pos x="94" y="22"/>
              </a:cxn>
              <a:cxn ang="0">
                <a:pos x="100" y="16"/>
              </a:cxn>
              <a:cxn ang="0">
                <a:pos x="106" y="16"/>
              </a:cxn>
              <a:cxn ang="0">
                <a:pos x="112" y="22"/>
              </a:cxn>
              <a:cxn ang="0">
                <a:pos x="112" y="30"/>
              </a:cxn>
              <a:cxn ang="0">
                <a:pos x="106" y="34"/>
              </a:cxn>
              <a:cxn ang="0">
                <a:pos x="100" y="34"/>
              </a:cxn>
              <a:cxn ang="0">
                <a:pos x="94" y="30"/>
              </a:cxn>
              <a:cxn ang="0">
                <a:pos x="94" y="22"/>
              </a:cxn>
              <a:cxn ang="0">
                <a:pos x="128" y="44"/>
              </a:cxn>
              <a:cxn ang="0">
                <a:pos x="126" y="40"/>
              </a:cxn>
              <a:cxn ang="0">
                <a:pos x="84" y="38"/>
              </a:cxn>
              <a:cxn ang="0">
                <a:pos x="80" y="40"/>
              </a:cxn>
              <a:cxn ang="0">
                <a:pos x="78" y="48"/>
              </a:cxn>
              <a:cxn ang="0">
                <a:pos x="128" y="48"/>
              </a:cxn>
            </a:cxnLst>
            <a:rect l="0" t="0" r="r" b="b"/>
            <a:pathLst>
              <a:path w="162" h="134">
                <a:moveTo>
                  <a:pt x="144" y="102"/>
                </a:moveTo>
                <a:lnTo>
                  <a:pt x="144" y="126"/>
                </a:lnTo>
                <a:lnTo>
                  <a:pt x="144" y="126"/>
                </a:lnTo>
                <a:lnTo>
                  <a:pt x="144" y="130"/>
                </a:lnTo>
                <a:lnTo>
                  <a:pt x="142" y="132"/>
                </a:lnTo>
                <a:lnTo>
                  <a:pt x="140" y="134"/>
                </a:lnTo>
                <a:lnTo>
                  <a:pt x="136" y="134"/>
                </a:lnTo>
                <a:lnTo>
                  <a:pt x="130" y="134"/>
                </a:lnTo>
                <a:lnTo>
                  <a:pt x="130" y="134"/>
                </a:lnTo>
                <a:lnTo>
                  <a:pt x="128" y="134"/>
                </a:lnTo>
                <a:lnTo>
                  <a:pt x="124" y="132"/>
                </a:lnTo>
                <a:lnTo>
                  <a:pt x="122" y="130"/>
                </a:lnTo>
                <a:lnTo>
                  <a:pt x="122" y="126"/>
                </a:lnTo>
                <a:lnTo>
                  <a:pt x="122" y="102"/>
                </a:lnTo>
                <a:lnTo>
                  <a:pt x="40" y="102"/>
                </a:lnTo>
                <a:lnTo>
                  <a:pt x="40" y="126"/>
                </a:lnTo>
                <a:lnTo>
                  <a:pt x="40" y="126"/>
                </a:lnTo>
                <a:lnTo>
                  <a:pt x="40" y="130"/>
                </a:lnTo>
                <a:lnTo>
                  <a:pt x="38" y="132"/>
                </a:lnTo>
                <a:lnTo>
                  <a:pt x="36" y="134"/>
                </a:lnTo>
                <a:lnTo>
                  <a:pt x="32" y="134"/>
                </a:lnTo>
                <a:lnTo>
                  <a:pt x="26" y="134"/>
                </a:lnTo>
                <a:lnTo>
                  <a:pt x="26" y="134"/>
                </a:lnTo>
                <a:lnTo>
                  <a:pt x="24" y="134"/>
                </a:lnTo>
                <a:lnTo>
                  <a:pt x="22" y="132"/>
                </a:lnTo>
                <a:lnTo>
                  <a:pt x="20" y="130"/>
                </a:lnTo>
                <a:lnTo>
                  <a:pt x="18" y="126"/>
                </a:lnTo>
                <a:lnTo>
                  <a:pt x="18" y="102"/>
                </a:lnTo>
                <a:lnTo>
                  <a:pt x="10" y="102"/>
                </a:lnTo>
                <a:lnTo>
                  <a:pt x="10" y="102"/>
                </a:lnTo>
                <a:lnTo>
                  <a:pt x="6" y="102"/>
                </a:lnTo>
                <a:lnTo>
                  <a:pt x="4" y="100"/>
                </a:lnTo>
                <a:lnTo>
                  <a:pt x="2" y="98"/>
                </a:lnTo>
                <a:lnTo>
                  <a:pt x="0" y="94"/>
                </a:lnTo>
                <a:lnTo>
                  <a:pt x="0" y="58"/>
                </a:lnTo>
                <a:lnTo>
                  <a:pt x="0" y="58"/>
                </a:lnTo>
                <a:lnTo>
                  <a:pt x="2" y="54"/>
                </a:lnTo>
                <a:lnTo>
                  <a:pt x="4" y="50"/>
                </a:lnTo>
                <a:lnTo>
                  <a:pt x="6" y="48"/>
                </a:lnTo>
                <a:lnTo>
                  <a:pt x="10" y="48"/>
                </a:lnTo>
                <a:lnTo>
                  <a:pt x="20" y="48"/>
                </a:lnTo>
                <a:lnTo>
                  <a:pt x="20" y="48"/>
                </a:lnTo>
                <a:lnTo>
                  <a:pt x="36" y="8"/>
                </a:lnTo>
                <a:lnTo>
                  <a:pt x="36" y="8"/>
                </a:lnTo>
                <a:lnTo>
                  <a:pt x="38" y="2"/>
                </a:lnTo>
                <a:lnTo>
                  <a:pt x="42" y="0"/>
                </a:lnTo>
                <a:lnTo>
                  <a:pt x="46" y="0"/>
                </a:lnTo>
                <a:lnTo>
                  <a:pt x="118" y="0"/>
                </a:lnTo>
                <a:lnTo>
                  <a:pt x="118" y="0"/>
                </a:lnTo>
                <a:lnTo>
                  <a:pt x="122" y="0"/>
                </a:lnTo>
                <a:lnTo>
                  <a:pt x="124" y="2"/>
                </a:lnTo>
                <a:lnTo>
                  <a:pt x="128" y="8"/>
                </a:lnTo>
                <a:lnTo>
                  <a:pt x="128" y="8"/>
                </a:lnTo>
                <a:lnTo>
                  <a:pt x="144" y="48"/>
                </a:lnTo>
                <a:lnTo>
                  <a:pt x="154" y="48"/>
                </a:lnTo>
                <a:lnTo>
                  <a:pt x="154" y="48"/>
                </a:lnTo>
                <a:lnTo>
                  <a:pt x="158" y="48"/>
                </a:lnTo>
                <a:lnTo>
                  <a:pt x="160" y="50"/>
                </a:lnTo>
                <a:lnTo>
                  <a:pt x="162" y="54"/>
                </a:lnTo>
                <a:lnTo>
                  <a:pt x="162" y="58"/>
                </a:lnTo>
                <a:lnTo>
                  <a:pt x="162" y="94"/>
                </a:lnTo>
                <a:lnTo>
                  <a:pt x="162" y="94"/>
                </a:lnTo>
                <a:lnTo>
                  <a:pt x="162" y="98"/>
                </a:lnTo>
                <a:lnTo>
                  <a:pt x="160" y="100"/>
                </a:lnTo>
                <a:lnTo>
                  <a:pt x="158" y="102"/>
                </a:lnTo>
                <a:lnTo>
                  <a:pt x="154" y="102"/>
                </a:lnTo>
                <a:lnTo>
                  <a:pt x="144" y="102"/>
                </a:lnTo>
                <a:lnTo>
                  <a:pt x="144" y="102"/>
                </a:lnTo>
                <a:close/>
                <a:moveTo>
                  <a:pt x="32" y="64"/>
                </a:moveTo>
                <a:lnTo>
                  <a:pt x="14" y="64"/>
                </a:lnTo>
                <a:lnTo>
                  <a:pt x="14" y="64"/>
                </a:lnTo>
                <a:lnTo>
                  <a:pt x="12" y="64"/>
                </a:lnTo>
                <a:lnTo>
                  <a:pt x="12" y="66"/>
                </a:lnTo>
                <a:lnTo>
                  <a:pt x="12" y="84"/>
                </a:lnTo>
                <a:lnTo>
                  <a:pt x="12" y="84"/>
                </a:lnTo>
                <a:lnTo>
                  <a:pt x="12" y="86"/>
                </a:lnTo>
                <a:lnTo>
                  <a:pt x="14" y="86"/>
                </a:lnTo>
                <a:lnTo>
                  <a:pt x="32" y="86"/>
                </a:lnTo>
                <a:lnTo>
                  <a:pt x="32" y="64"/>
                </a:lnTo>
                <a:lnTo>
                  <a:pt x="32" y="64"/>
                </a:lnTo>
                <a:close/>
                <a:moveTo>
                  <a:pt x="130" y="86"/>
                </a:moveTo>
                <a:lnTo>
                  <a:pt x="148" y="86"/>
                </a:lnTo>
                <a:lnTo>
                  <a:pt x="148" y="86"/>
                </a:lnTo>
                <a:lnTo>
                  <a:pt x="150" y="86"/>
                </a:lnTo>
                <a:lnTo>
                  <a:pt x="152" y="84"/>
                </a:lnTo>
                <a:lnTo>
                  <a:pt x="152" y="66"/>
                </a:lnTo>
                <a:lnTo>
                  <a:pt x="152" y="66"/>
                </a:lnTo>
                <a:lnTo>
                  <a:pt x="150" y="64"/>
                </a:lnTo>
                <a:lnTo>
                  <a:pt x="148" y="64"/>
                </a:lnTo>
                <a:lnTo>
                  <a:pt x="130" y="64"/>
                </a:lnTo>
                <a:lnTo>
                  <a:pt x="130" y="86"/>
                </a:lnTo>
                <a:lnTo>
                  <a:pt x="130" y="86"/>
                </a:lnTo>
                <a:close/>
                <a:moveTo>
                  <a:pt x="94" y="22"/>
                </a:moveTo>
                <a:lnTo>
                  <a:pt x="94" y="22"/>
                </a:lnTo>
                <a:lnTo>
                  <a:pt x="96" y="18"/>
                </a:lnTo>
                <a:lnTo>
                  <a:pt x="100" y="16"/>
                </a:lnTo>
                <a:lnTo>
                  <a:pt x="106" y="16"/>
                </a:lnTo>
                <a:lnTo>
                  <a:pt x="106" y="16"/>
                </a:lnTo>
                <a:lnTo>
                  <a:pt x="110" y="18"/>
                </a:lnTo>
                <a:lnTo>
                  <a:pt x="112" y="22"/>
                </a:lnTo>
                <a:lnTo>
                  <a:pt x="112" y="30"/>
                </a:lnTo>
                <a:lnTo>
                  <a:pt x="112" y="30"/>
                </a:lnTo>
                <a:lnTo>
                  <a:pt x="110" y="34"/>
                </a:lnTo>
                <a:lnTo>
                  <a:pt x="106" y="34"/>
                </a:lnTo>
                <a:lnTo>
                  <a:pt x="100" y="34"/>
                </a:lnTo>
                <a:lnTo>
                  <a:pt x="100" y="34"/>
                </a:lnTo>
                <a:lnTo>
                  <a:pt x="96" y="34"/>
                </a:lnTo>
                <a:lnTo>
                  <a:pt x="94" y="30"/>
                </a:lnTo>
                <a:lnTo>
                  <a:pt x="94" y="22"/>
                </a:lnTo>
                <a:lnTo>
                  <a:pt x="94" y="22"/>
                </a:lnTo>
                <a:close/>
                <a:moveTo>
                  <a:pt x="128" y="48"/>
                </a:moveTo>
                <a:lnTo>
                  <a:pt x="128" y="44"/>
                </a:lnTo>
                <a:lnTo>
                  <a:pt x="128" y="44"/>
                </a:lnTo>
                <a:lnTo>
                  <a:pt x="126" y="40"/>
                </a:lnTo>
                <a:lnTo>
                  <a:pt x="122" y="38"/>
                </a:lnTo>
                <a:lnTo>
                  <a:pt x="84" y="38"/>
                </a:lnTo>
                <a:lnTo>
                  <a:pt x="84" y="38"/>
                </a:lnTo>
                <a:lnTo>
                  <a:pt x="80" y="40"/>
                </a:lnTo>
                <a:lnTo>
                  <a:pt x="78" y="44"/>
                </a:lnTo>
                <a:lnTo>
                  <a:pt x="78" y="48"/>
                </a:lnTo>
                <a:lnTo>
                  <a:pt x="128" y="48"/>
                </a:lnTo>
                <a:lnTo>
                  <a:pt x="128" y="48"/>
                </a:lnTo>
                <a:close/>
              </a:path>
            </a:pathLst>
          </a:custGeom>
          <a:solidFill>
            <a:srgbClr val="679146"/>
          </a:solidFill>
          <a:ln w="9525">
            <a:noFill/>
            <a:round/>
            <a:headEnd/>
            <a:tailEnd/>
          </a:ln>
          <a:effectLst>
            <a:outerShdw blurRad="50800" dist="38100" dir="2700000" algn="tl" rotWithShape="0">
              <a:prstClr val="black">
                <a:alpha val="70000"/>
              </a:prstClr>
            </a:outerShdw>
            <a:reflection blurRad="6350" stA="52000" endA="300" endPos="35000" dir="5400000" sy="-100000" algn="bl" rotWithShape="0"/>
          </a:effectLst>
        </p:spPr>
        <p:txBody>
          <a:bodyPr vert="horz" wrap="square" lIns="91440" tIns="45720" rIns="91440" bIns="45720" numCol="1" anchor="t" anchorCtr="0" compatLnSpc="1">
            <a:prstTxWarp prst="textNoShape">
              <a:avLst/>
            </a:prstTxWarp>
          </a:bodyPr>
          <a:lstStyle/>
          <a:p>
            <a:pPr algn="ctr"/>
            <a:endParaRPr lang="en-US" dirty="0">
              <a:solidFill>
                <a:srgbClr val="5A5A5A"/>
              </a:solidFill>
            </a:endParaRPr>
          </a:p>
        </p:txBody>
      </p:sp>
      <p:pic>
        <p:nvPicPr>
          <p:cNvPr id="15" name="Picture 14" descr="Man_greyicon.png"/>
          <p:cNvPicPr>
            <a:picLocks noChangeAspect="1"/>
          </p:cNvPicPr>
          <p:nvPr/>
        </p:nvPicPr>
        <p:blipFill>
          <a:blip r:embed="rId4" cstate="screen">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8044440" y="2938210"/>
            <a:ext cx="334222" cy="846001"/>
          </a:xfrm>
          <a:prstGeom prst="rect">
            <a:avLst/>
          </a:prstGeom>
          <a:effectLst>
            <a:outerShdw blurRad="50800" dist="38100" dir="2700000" algn="tl" rotWithShape="0">
              <a:prstClr val="black">
                <a:alpha val="70000"/>
              </a:prstClr>
            </a:outerShdw>
            <a:reflection blurRad="6350" stA="52000" endA="300" endPos="35000" dir="5400000" sy="-100000" algn="bl" rotWithShape="0"/>
          </a:effectLst>
        </p:spPr>
      </p:pic>
      <p:pic>
        <p:nvPicPr>
          <p:cNvPr id="16" name="Picture 15" descr="Man_greyicon.png"/>
          <p:cNvPicPr>
            <a:picLocks noChangeAspect="1"/>
          </p:cNvPicPr>
          <p:nvPr/>
        </p:nvPicPr>
        <p:blipFill>
          <a:blip r:embed="rId4" cstate="screen">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8333501" y="3396905"/>
            <a:ext cx="334222" cy="846001"/>
          </a:xfrm>
          <a:prstGeom prst="rect">
            <a:avLst/>
          </a:prstGeom>
          <a:effectLst>
            <a:outerShdw blurRad="50800" dist="38100" dir="2700000" algn="tl" rotWithShape="0">
              <a:prstClr val="black">
                <a:alpha val="70000"/>
              </a:prstClr>
            </a:outerShdw>
            <a:reflection blurRad="6350" stA="52000" endA="300" endPos="35000" dir="5400000" sy="-100000" algn="bl" rotWithShape="0"/>
          </a:effectLst>
        </p:spPr>
      </p:pic>
      <p:sp>
        <p:nvSpPr>
          <p:cNvPr id="17" name="Text Box 64"/>
          <p:cNvSpPr txBox="1">
            <a:spLocks noChangeArrowheads="1"/>
          </p:cNvSpPr>
          <p:nvPr/>
        </p:nvSpPr>
        <p:spPr bwMode="auto">
          <a:xfrm>
            <a:off x="1965757" y="3901885"/>
            <a:ext cx="1802345" cy="1541448"/>
          </a:xfrm>
          <a:prstGeom prst="rect">
            <a:avLst/>
          </a:prstGeom>
          <a:noFill/>
          <a:ln w="9525">
            <a:noFill/>
            <a:miter lim="800000"/>
            <a:headEnd/>
            <a:tailEnd/>
          </a:ln>
        </p:spPr>
        <p:txBody>
          <a:bodyPr wrap="square">
            <a:spAutoFit/>
          </a:bodyPr>
          <a:lstStyle/>
          <a:p>
            <a:pPr algn="ctr">
              <a:lnSpc>
                <a:spcPts val="4300"/>
              </a:lnSpc>
              <a:defRPr/>
            </a:pPr>
            <a:r>
              <a:rPr lang="en-US" sz="3200" b="1" kern="0" dirty="0" smtClean="0">
                <a:effectLst>
                  <a:outerShdw blurRad="38100" dist="38100" dir="2700000" algn="tl">
                    <a:srgbClr val="000000">
                      <a:alpha val="43137"/>
                    </a:srgbClr>
                  </a:outerShdw>
                </a:effectLst>
                <a:latin typeface="+mj-lt"/>
              </a:rPr>
              <a:t>$70B+</a:t>
            </a:r>
          </a:p>
          <a:p>
            <a:pPr algn="ctr">
              <a:lnSpc>
                <a:spcPts val="3500"/>
              </a:lnSpc>
              <a:defRPr/>
            </a:pPr>
            <a:r>
              <a:rPr lang="en-US" sz="3200" kern="0" dirty="0" smtClean="0">
                <a:effectLst>
                  <a:outerShdw blurRad="38100" dist="38100" dir="2700000" algn="tl">
                    <a:srgbClr val="000000">
                      <a:alpha val="43137"/>
                    </a:srgbClr>
                  </a:outerShdw>
                </a:effectLst>
                <a:latin typeface="+mj-lt"/>
              </a:rPr>
              <a:t>Gross</a:t>
            </a:r>
          </a:p>
          <a:p>
            <a:pPr algn="ctr">
              <a:lnSpc>
                <a:spcPts val="3500"/>
              </a:lnSpc>
              <a:defRPr/>
            </a:pPr>
            <a:r>
              <a:rPr lang="en-US" sz="3200" kern="0" dirty="0" smtClean="0">
                <a:effectLst>
                  <a:outerShdw blurRad="38100" dist="38100" dir="2700000" algn="tl">
                    <a:srgbClr val="000000">
                      <a:alpha val="43137"/>
                    </a:srgbClr>
                  </a:outerShdw>
                </a:effectLst>
                <a:latin typeface="+mj-lt"/>
              </a:rPr>
              <a:t>Bookings</a:t>
            </a:r>
            <a:endParaRPr lang="en-US" sz="3200" kern="0" dirty="0">
              <a:effectLst>
                <a:outerShdw blurRad="38100" dist="38100" dir="2700000" algn="tl">
                  <a:srgbClr val="000000">
                    <a:alpha val="43137"/>
                  </a:srgbClr>
                </a:outerShdw>
              </a:effectLst>
              <a:latin typeface="+mj-lt"/>
            </a:endParaRPr>
          </a:p>
        </p:txBody>
      </p:sp>
      <p:sp>
        <p:nvSpPr>
          <p:cNvPr id="19" name="Text Box 64"/>
          <p:cNvSpPr txBox="1">
            <a:spLocks noChangeArrowheads="1"/>
          </p:cNvSpPr>
          <p:nvPr/>
        </p:nvSpPr>
        <p:spPr bwMode="auto">
          <a:xfrm>
            <a:off x="7165168" y="4259721"/>
            <a:ext cx="2086408" cy="1092607"/>
          </a:xfrm>
          <a:prstGeom prst="rect">
            <a:avLst/>
          </a:prstGeom>
          <a:noFill/>
          <a:ln w="9525">
            <a:noFill/>
            <a:miter lim="800000"/>
            <a:headEnd/>
            <a:tailEnd/>
          </a:ln>
        </p:spPr>
        <p:txBody>
          <a:bodyPr wrap="square">
            <a:spAutoFit/>
          </a:bodyPr>
          <a:lstStyle/>
          <a:p>
            <a:pPr algn="ctr">
              <a:lnSpc>
                <a:spcPts val="4300"/>
              </a:lnSpc>
              <a:defRPr/>
            </a:pPr>
            <a:r>
              <a:rPr lang="en-US" sz="3200" b="1" kern="0" dirty="0" smtClean="0">
                <a:solidFill>
                  <a:schemeClr val="accent6">
                    <a:lumMod val="50000"/>
                  </a:schemeClr>
                </a:solidFill>
                <a:effectLst>
                  <a:outerShdw blurRad="38100" dist="38100" dir="2700000" algn="tl">
                    <a:srgbClr val="000000">
                      <a:alpha val="43137"/>
                    </a:srgbClr>
                  </a:outerShdw>
                </a:effectLst>
                <a:latin typeface="+mj-lt"/>
              </a:rPr>
              <a:t>20k+</a:t>
            </a:r>
          </a:p>
          <a:p>
            <a:pPr algn="ctr">
              <a:lnSpc>
                <a:spcPts val="3500"/>
              </a:lnSpc>
              <a:defRPr/>
            </a:pPr>
            <a:r>
              <a:rPr lang="en-US" sz="3200" kern="0" dirty="0" smtClean="0">
                <a:solidFill>
                  <a:schemeClr val="accent6">
                    <a:lumMod val="50000"/>
                  </a:schemeClr>
                </a:solidFill>
                <a:effectLst>
                  <a:outerShdw blurRad="38100" dist="38100" dir="2700000" algn="tl">
                    <a:srgbClr val="000000">
                      <a:alpha val="43137"/>
                    </a:srgbClr>
                  </a:outerShdw>
                </a:effectLst>
                <a:latin typeface="+mj-lt"/>
              </a:rPr>
              <a:t>Employees</a:t>
            </a:r>
            <a:endParaRPr lang="en-US" sz="3200" kern="0" dirty="0">
              <a:solidFill>
                <a:schemeClr val="accent6">
                  <a:lumMod val="50000"/>
                </a:schemeClr>
              </a:solidFill>
              <a:effectLst>
                <a:outerShdw blurRad="38100" dist="38100" dir="2700000" algn="tl">
                  <a:srgbClr val="000000">
                    <a:alpha val="43137"/>
                  </a:srgbClr>
                </a:outerShdw>
              </a:effectLst>
              <a:latin typeface="+mj-lt"/>
            </a:endParaRPr>
          </a:p>
        </p:txBody>
      </p:sp>
      <p:sp>
        <p:nvSpPr>
          <p:cNvPr id="21" name="TextBox 149"/>
          <p:cNvSpPr txBox="1">
            <a:spLocks noChangeArrowheads="1"/>
          </p:cNvSpPr>
          <p:nvPr/>
        </p:nvSpPr>
        <p:spPr bwMode="auto">
          <a:xfrm>
            <a:off x="5397144" y="3823445"/>
            <a:ext cx="2239955" cy="2062103"/>
          </a:xfrm>
          <a:prstGeom prst="rect">
            <a:avLst/>
          </a:prstGeom>
          <a:noFill/>
          <a:ln w="9525">
            <a:noFill/>
            <a:miter lim="800000"/>
            <a:headEnd/>
            <a:tailEnd/>
          </a:ln>
        </p:spPr>
        <p:txBody>
          <a:bodyPr wrap="square" lIns="0" rIns="0">
            <a:spAutoFit/>
          </a:bodyPr>
          <a:lstStyle/>
          <a:p>
            <a:pPr algn="ctr">
              <a:lnSpc>
                <a:spcPct val="80000"/>
              </a:lnSpc>
            </a:pPr>
            <a:r>
              <a:rPr lang="en-US" sz="3200" b="1" dirty="0" smtClean="0">
                <a:solidFill>
                  <a:schemeClr val="accent6">
                    <a:lumMod val="75000"/>
                  </a:schemeClr>
                </a:solidFill>
                <a:effectLst>
                  <a:outerShdw blurRad="38100" dist="38100" dir="2700000" algn="tl">
                    <a:srgbClr val="000000">
                      <a:alpha val="43137"/>
                    </a:srgbClr>
                  </a:outerShdw>
                </a:effectLst>
                <a:latin typeface="Calibri"/>
                <a:cs typeface="Calibri"/>
              </a:rPr>
              <a:t>350k+ </a:t>
            </a:r>
            <a:br>
              <a:rPr lang="en-US" sz="3200" b="1" dirty="0" smtClean="0">
                <a:solidFill>
                  <a:schemeClr val="accent6">
                    <a:lumMod val="75000"/>
                  </a:schemeClr>
                </a:solidFill>
                <a:effectLst>
                  <a:outerShdw blurRad="38100" dist="38100" dir="2700000" algn="tl">
                    <a:srgbClr val="000000">
                      <a:alpha val="43137"/>
                    </a:srgbClr>
                  </a:outerShdw>
                </a:effectLst>
                <a:latin typeface="Calibri"/>
                <a:cs typeface="Calibri"/>
              </a:rPr>
            </a:br>
            <a:r>
              <a:rPr lang="en-US" sz="3200" b="1" dirty="0" smtClean="0">
                <a:solidFill>
                  <a:schemeClr val="accent6">
                    <a:lumMod val="75000"/>
                  </a:schemeClr>
                </a:solidFill>
                <a:effectLst>
                  <a:outerShdw blurRad="38100" dist="38100" dir="2700000" algn="tl">
                    <a:srgbClr val="000000">
                      <a:alpha val="43137"/>
                    </a:srgbClr>
                  </a:outerShdw>
                </a:effectLst>
                <a:latin typeface="Calibri"/>
                <a:cs typeface="Calibri"/>
              </a:rPr>
              <a:t>Hotels</a:t>
            </a:r>
          </a:p>
          <a:p>
            <a:pPr algn="ctr">
              <a:lnSpc>
                <a:spcPct val="80000"/>
              </a:lnSpc>
            </a:pPr>
            <a:r>
              <a:rPr lang="en-US" sz="3200" b="1" dirty="0" smtClean="0">
                <a:solidFill>
                  <a:schemeClr val="accent6">
                    <a:lumMod val="75000"/>
                  </a:schemeClr>
                </a:solidFill>
                <a:effectLst>
                  <a:outerShdw blurRad="38100" dist="38100" dir="2700000" algn="tl">
                    <a:srgbClr val="000000">
                      <a:alpha val="43137"/>
                    </a:srgbClr>
                  </a:outerShdw>
                </a:effectLst>
                <a:latin typeface="Calibri"/>
                <a:cs typeface="Calibri"/>
              </a:rPr>
              <a:t>1.2M+ Vacation Rentals</a:t>
            </a:r>
            <a:endParaRPr lang="en-US" sz="3200" b="1" dirty="0">
              <a:solidFill>
                <a:schemeClr val="accent6">
                  <a:lumMod val="75000"/>
                </a:schemeClr>
              </a:solidFill>
              <a:effectLst>
                <a:outerShdw blurRad="38100" dist="38100" dir="2700000" algn="tl">
                  <a:srgbClr val="000000">
                    <a:alpha val="43137"/>
                  </a:srgbClr>
                </a:outerShdw>
              </a:effectLst>
              <a:latin typeface="Calibri"/>
              <a:cs typeface="Calibri"/>
            </a:endParaRPr>
          </a:p>
        </p:txBody>
      </p:sp>
      <p:pic>
        <p:nvPicPr>
          <p:cNvPr id="1026" name="Picture 2" descr="Image result for globe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330" y="1986823"/>
            <a:ext cx="1452720" cy="14527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irplane"/>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00674" y="2562067"/>
            <a:ext cx="1597780" cy="15247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HotelANDPalmTrees.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5286" y="2068134"/>
            <a:ext cx="1994624" cy="1174971"/>
          </a:xfrm>
          <a:prstGeom prst="rect">
            <a:avLst/>
          </a:prstGeom>
          <a:effectLst>
            <a:reflection stA="29000" endPos="25000" dist="12700" dir="5400000" sy="-100000" algn="bl" rotWithShape="0"/>
          </a:effectLst>
        </p:spPr>
      </p:pic>
      <p:pic>
        <p:nvPicPr>
          <p:cNvPr id="13" name="Picture 12"/>
          <p:cNvPicPr>
            <a:picLocks noChangeAspect="1"/>
          </p:cNvPicPr>
          <p:nvPr/>
        </p:nvPicPr>
        <p:blipFill>
          <a:blip r:embed="rId10" cstate="print">
            <a:duotone>
              <a:prstClr val="black"/>
              <a:schemeClr val="accent5">
                <a:tint val="45000"/>
                <a:satMod val="400000"/>
              </a:schemeClr>
            </a:duotone>
            <a:extLst>
              <a:ext uri="{BEBA8EAE-BF5A-486C-A8C5-ECC9F3942E4B}">
                <a14:imgProps xmlns:a14="http://schemas.microsoft.com/office/drawing/2010/main">
                  <a14:imgLayer r:embed="rId11">
                    <a14:imgEffect>
                      <a14:sharpenSoften amount="66000"/>
                    </a14:imgEffect>
                    <a14:imgEffect>
                      <a14:brightnessContrast bright="-36000" contrast="-17000"/>
                    </a14:imgEffect>
                  </a14:imgLayer>
                </a14:imgProps>
              </a:ext>
              <a:ext uri="{28A0092B-C50C-407E-A947-70E740481C1C}">
                <a14:useLocalDpi xmlns:a14="http://schemas.microsoft.com/office/drawing/2010/main" val="0"/>
              </a:ext>
            </a:extLst>
          </a:blip>
          <a:stretch>
            <a:fillRect/>
          </a:stretch>
        </p:blipFill>
        <p:spPr>
          <a:xfrm>
            <a:off x="5992666" y="2488983"/>
            <a:ext cx="877001" cy="1137327"/>
          </a:xfrm>
          <a:prstGeom prst="rect">
            <a:avLst/>
          </a:prstGeom>
          <a:noFill/>
          <a:ln>
            <a:noFill/>
          </a:ln>
          <a:effectLst>
            <a:outerShdw blurRad="50800" dist="38100" dir="2700000" algn="tl" rotWithShape="0">
              <a:prstClr val="black">
                <a:alpha val="70000"/>
              </a:prstClr>
            </a:outerShdw>
            <a:reflection blurRad="6350" stA="52000" endA="300" endPos="35000" dir="5400000" sy="-100000" algn="bl" rotWithShape="0"/>
          </a:effectLst>
        </p:spPr>
      </p:pic>
      <p:sp>
        <p:nvSpPr>
          <p:cNvPr id="18" name="Text Box 64"/>
          <p:cNvSpPr txBox="1">
            <a:spLocks noChangeArrowheads="1"/>
          </p:cNvSpPr>
          <p:nvPr/>
        </p:nvSpPr>
        <p:spPr bwMode="auto">
          <a:xfrm>
            <a:off x="3453653" y="4162622"/>
            <a:ext cx="2293844" cy="2092881"/>
          </a:xfrm>
          <a:prstGeom prst="rect">
            <a:avLst/>
          </a:prstGeom>
          <a:noFill/>
          <a:ln w="9525">
            <a:noFill/>
            <a:miter lim="800000"/>
            <a:headEnd/>
            <a:tailEnd/>
          </a:ln>
        </p:spPr>
        <p:txBody>
          <a:bodyPr wrap="square">
            <a:spAutoFit/>
          </a:bodyPr>
          <a:lstStyle/>
          <a:p>
            <a:pPr algn="ctr">
              <a:lnSpc>
                <a:spcPts val="4300"/>
              </a:lnSpc>
              <a:defRPr/>
            </a:pPr>
            <a:r>
              <a:rPr lang="en-US" sz="3200" b="1" kern="0" dirty="0" smtClean="0">
                <a:solidFill>
                  <a:schemeClr val="accent3">
                    <a:lumMod val="50000"/>
                  </a:schemeClr>
                </a:solidFill>
                <a:effectLst>
                  <a:outerShdw blurRad="38100" dist="38100" dir="2700000" algn="tl">
                    <a:srgbClr val="000000">
                      <a:alpha val="43137"/>
                    </a:srgbClr>
                  </a:outerShdw>
                </a:effectLst>
                <a:latin typeface="+mj-lt"/>
              </a:rPr>
              <a:t>500+ Airlines</a:t>
            </a:r>
          </a:p>
          <a:p>
            <a:pPr algn="ctr">
              <a:lnSpc>
                <a:spcPts val="3500"/>
              </a:lnSpc>
              <a:defRPr/>
            </a:pPr>
            <a:r>
              <a:rPr lang="en-US" sz="3200" b="1" kern="0" dirty="0" smtClean="0">
                <a:solidFill>
                  <a:schemeClr val="accent3">
                    <a:lumMod val="50000"/>
                  </a:schemeClr>
                </a:solidFill>
                <a:effectLst>
                  <a:outerShdw blurRad="38100" dist="38100" dir="2700000" algn="tl">
                    <a:srgbClr val="000000">
                      <a:alpha val="43137"/>
                    </a:srgbClr>
                  </a:outerShdw>
                </a:effectLst>
                <a:latin typeface="+mj-lt"/>
              </a:rPr>
              <a:t>150+ Car companies</a:t>
            </a:r>
          </a:p>
        </p:txBody>
      </p:sp>
      <p:sp>
        <p:nvSpPr>
          <p:cNvPr id="22" name="Slide Number Placeholder 2"/>
          <p:cNvSpPr>
            <a:spLocks noGrp="1"/>
          </p:cNvSpPr>
          <p:nvPr>
            <p:ph type="sldNum" sz="quarter" idx="4"/>
          </p:nvPr>
        </p:nvSpPr>
        <p:spPr>
          <a:xfrm>
            <a:off x="8881609" y="5881551"/>
            <a:ext cx="372835" cy="365125"/>
          </a:xfrm>
        </p:spPr>
        <p:txBody>
          <a:bodyPr/>
          <a:lstStyle/>
          <a:p>
            <a:r>
              <a:rPr lang="en-US" dirty="0">
                <a:solidFill>
                  <a:schemeClr val="accent6"/>
                </a:solidFill>
              </a:rPr>
              <a:t>1</a:t>
            </a:r>
          </a:p>
        </p:txBody>
      </p:sp>
      <p:sp>
        <p:nvSpPr>
          <p:cNvPr id="23" name="Rectangle 22"/>
          <p:cNvSpPr/>
          <p:nvPr/>
        </p:nvSpPr>
        <p:spPr>
          <a:xfrm>
            <a:off x="2563600" y="6435213"/>
            <a:ext cx="3705181" cy="369332"/>
          </a:xfrm>
          <a:prstGeom prst="rect">
            <a:avLst/>
          </a:prstGeom>
        </p:spPr>
        <p:txBody>
          <a:bodyPr wrap="none">
            <a:spAutoFit/>
          </a:bodyPr>
          <a:lstStyle/>
          <a:p>
            <a:pPr marR="0" lvl="0">
              <a:spcBef>
                <a:spcPts val="0"/>
              </a:spcBef>
              <a:spcAft>
                <a:spcPts val="0"/>
              </a:spcAft>
            </a:pPr>
            <a:r>
              <a:rPr lang="en-US" dirty="0" smtClean="0">
                <a:solidFill>
                  <a:srgbClr val="1F497D"/>
                </a:solidFill>
                <a:latin typeface="Segoe UI" panose="020B0502040204020203" pitchFamily="34" charset="0"/>
                <a:ea typeface="Calibri" panose="020F0502020204030204" pitchFamily="34" charset="0"/>
                <a:cs typeface="Times New Roman" panose="02020603050405020304" pitchFamily="18" charset="0"/>
              </a:rPr>
              <a:t>Values are for 2016, as of 12/31/16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24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fad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7" grpId="0"/>
      <p:bldP spid="19" grpId="0"/>
      <p:bldP spid="21"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Portfolio of Leading Travel Brands</a:t>
            </a:r>
            <a:endParaRPr lang="en-US" b="1" dirty="0">
              <a:effectLst>
                <a:outerShdw blurRad="38100" dist="38100" dir="2700000" algn="tl">
                  <a:srgbClr val="000000">
                    <a:alpha val="43137"/>
                  </a:srgbClr>
                </a:outerShdw>
              </a:effectLst>
            </a:endParaRPr>
          </a:p>
        </p:txBody>
      </p:sp>
      <p:sp>
        <p:nvSpPr>
          <p:cNvPr id="3" name="Slide Number Placeholder 2"/>
          <p:cNvSpPr>
            <a:spLocks noGrp="1"/>
          </p:cNvSpPr>
          <p:nvPr>
            <p:ph type="sldNum" sz="quarter" idx="4"/>
          </p:nvPr>
        </p:nvSpPr>
        <p:spPr/>
        <p:txBody>
          <a:bodyPr/>
          <a:lstStyle/>
          <a:p>
            <a:fld id="{866E23A2-0FE3-4CA0-8FAC-BC6A077F7C59}" type="slidenum">
              <a:rPr lang="en-US" smtClean="0"/>
              <a:pPr/>
              <a:t>2</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102" r="85391" b="54169"/>
          <a:stretch/>
        </p:blipFill>
        <p:spPr>
          <a:xfrm>
            <a:off x="402773" y="1102865"/>
            <a:ext cx="2840045" cy="1193053"/>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1179" t="74111"/>
          <a:stretch/>
        </p:blipFill>
        <p:spPr>
          <a:xfrm>
            <a:off x="85850" y="5069875"/>
            <a:ext cx="8415807" cy="74565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78880" t="46726" r="1585" b="25557"/>
          <a:stretch/>
        </p:blipFill>
        <p:spPr>
          <a:xfrm>
            <a:off x="5936417" y="1429781"/>
            <a:ext cx="2916617" cy="69144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5306" t="48740" r="38864" b="22535"/>
          <a:stretch/>
        </p:blipFill>
        <p:spPr>
          <a:xfrm>
            <a:off x="192316" y="4016003"/>
            <a:ext cx="2728686" cy="827316"/>
          </a:xfrm>
          <a:prstGeom prst="rect">
            <a:avLst/>
          </a:prstGeom>
        </p:spPr>
      </p:pic>
      <p:pic>
        <p:nvPicPr>
          <p:cNvPr id="1026" name="Picture 2" descr="http://www.expediainc.com/wp-content/uploads/2013/04/Egencia_480x322.jpg"/>
          <p:cNvPicPr>
            <a:picLocks noChangeAspect="1" noChangeArrowheads="1"/>
          </p:cNvPicPr>
          <p:nvPr/>
        </p:nvPicPr>
        <p:blipFill rotWithShape="1">
          <a:blip r:embed="rId4">
            <a:extLst>
              <a:ext uri="{28A0092B-C50C-407E-A947-70E740481C1C}">
                <a14:useLocalDpi xmlns:a14="http://schemas.microsoft.com/office/drawing/2010/main" val="0"/>
              </a:ext>
            </a:extLst>
          </a:blip>
          <a:srcRect l="1200" t="27214" r="1661" b="34179"/>
          <a:stretch/>
        </p:blipFill>
        <p:spPr bwMode="auto">
          <a:xfrm>
            <a:off x="531244" y="2356572"/>
            <a:ext cx="2477891" cy="656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http://www.expediainc.com/wp-content/uploads/2013/06/EXP_LOCALEXP_LOGO_480x3221.jpg"/>
          <p:cNvPicPr>
            <a:picLocks noChangeAspect="1" noChangeArrowheads="1"/>
          </p:cNvPicPr>
          <p:nvPr/>
        </p:nvPicPr>
        <p:blipFill rotWithShape="1">
          <a:blip r:embed="rId5">
            <a:extLst>
              <a:ext uri="{28A0092B-C50C-407E-A947-70E740481C1C}">
                <a14:useLocalDpi xmlns:a14="http://schemas.microsoft.com/office/drawing/2010/main" val="0"/>
              </a:ext>
            </a:extLst>
          </a:blip>
          <a:srcRect l="2405" t="21246" r="3444" b="27490"/>
          <a:stretch/>
        </p:blipFill>
        <p:spPr bwMode="auto">
          <a:xfrm>
            <a:off x="5037620" y="5904907"/>
            <a:ext cx="1972099" cy="72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www.expediainc.com/wp-content/uploads/2013/06/EI-Website-Brand-Page_480x322.png"/>
          <p:cNvPicPr>
            <a:picLocks noChangeAspect="1" noChangeArrowheads="1"/>
          </p:cNvPicPr>
          <p:nvPr/>
        </p:nvPicPr>
        <p:blipFill rotWithShape="1">
          <a:blip r:embed="rId6">
            <a:extLst>
              <a:ext uri="{28A0092B-C50C-407E-A947-70E740481C1C}">
                <a14:useLocalDpi xmlns:a14="http://schemas.microsoft.com/office/drawing/2010/main" val="0"/>
              </a:ext>
            </a:extLst>
          </a:blip>
          <a:srcRect l="1575" t="28279" r="3035" b="31545"/>
          <a:stretch/>
        </p:blipFill>
        <p:spPr bwMode="auto">
          <a:xfrm>
            <a:off x="3137615" y="4135251"/>
            <a:ext cx="2174614" cy="61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6" descr="http://www.expediainc.com/wp-content/uploads/2015/12/HA_LogoWithBirdhouse_Blue-480x322.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8" t="28063" r="3266" b="27649"/>
          <a:stretch/>
        </p:blipFill>
        <p:spPr bwMode="auto">
          <a:xfrm>
            <a:off x="5528843" y="4032718"/>
            <a:ext cx="3324192" cy="104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http://www.expediainc.com/wp-content/uploads/2013/06/hotels3.png"/>
          <p:cNvPicPr>
            <a:picLocks noChangeAspect="1" noChangeArrowheads="1"/>
          </p:cNvPicPr>
          <p:nvPr/>
        </p:nvPicPr>
        <p:blipFill rotWithShape="1">
          <a:blip r:embed="rId8">
            <a:extLst>
              <a:ext uri="{28A0092B-C50C-407E-A947-70E740481C1C}">
                <a14:useLocalDpi xmlns:a14="http://schemas.microsoft.com/office/drawing/2010/main" val="0"/>
              </a:ext>
            </a:extLst>
          </a:blip>
          <a:srcRect l="8511" t="22372" r="12529" b="42562"/>
          <a:stretch/>
        </p:blipFill>
        <p:spPr bwMode="auto">
          <a:xfrm>
            <a:off x="5720709" y="2213744"/>
            <a:ext cx="3179557" cy="94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 t="77739" r="65521" b="1095"/>
          <a:stretch/>
        </p:blipFill>
        <p:spPr>
          <a:xfrm>
            <a:off x="531245" y="3266341"/>
            <a:ext cx="5712785" cy="585928"/>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8676" t="9101" r="54659" b="56415"/>
          <a:stretch/>
        </p:blipFill>
        <p:spPr>
          <a:xfrm>
            <a:off x="3009135" y="2080735"/>
            <a:ext cx="2696833" cy="932373"/>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2634" t="42866" r="54659" b="27676"/>
          <a:stretch/>
        </p:blipFill>
        <p:spPr>
          <a:xfrm>
            <a:off x="3611300" y="1342065"/>
            <a:ext cx="2264248" cy="876982"/>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21331" t="49771" r="68957" b="29231"/>
          <a:stretch/>
        </p:blipFill>
        <p:spPr>
          <a:xfrm>
            <a:off x="6479549" y="3180134"/>
            <a:ext cx="2249714" cy="812800"/>
          </a:xfrm>
          <a:prstGeom prst="rect">
            <a:avLst/>
          </a:prstGeom>
        </p:spPr>
      </p:pic>
    </p:spTree>
    <p:extLst>
      <p:ext uri="{BB962C8B-B14F-4D97-AF65-F5344CB8AC3E}">
        <p14:creationId xmlns:p14="http://schemas.microsoft.com/office/powerpoint/2010/main" val="4246666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29"/>
                                        </p:tgtEl>
                                        <p:attrNameLst>
                                          <p:attrName>style.visibility</p:attrName>
                                        </p:attrNameLst>
                                      </p:cBhvr>
                                      <p:to>
                                        <p:strVal val="visible"/>
                                      </p:to>
                                    </p:set>
                                    <p:animEffect transition="in" filter="fade">
                                      <p:cBhvr>
                                        <p:cTn id="39" dur="500"/>
                                        <p:tgtEl>
                                          <p:spTgt spid="102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27"/>
                                        </p:tgtEl>
                                        <p:attrNameLst>
                                          <p:attrName>style.visibility</p:attrName>
                                        </p:attrNameLst>
                                      </p:cBhvr>
                                      <p:to>
                                        <p:strVal val="visible"/>
                                      </p:to>
                                    </p:set>
                                    <p:animEffect transition="in" filter="fade">
                                      <p:cBhvr>
                                        <p:cTn id="5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9008" b="24013"/>
          <a:stretch/>
        </p:blipFill>
        <p:spPr>
          <a:xfrm>
            <a:off x="3107718" y="-18737"/>
            <a:ext cx="6055671" cy="4600670"/>
          </a:xfrm>
          <a:prstGeom prst="rect">
            <a:avLst/>
          </a:prstGeom>
        </p:spPr>
      </p:pic>
      <p:pic>
        <p:nvPicPr>
          <p:cNvPr id="24" name="Picture 2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6442"/>
            <a:ext cx="3107718" cy="2480141"/>
          </a:xfrm>
          <a:prstGeom prst="rect">
            <a:avLst/>
          </a:prstGeom>
        </p:spPr>
      </p:pic>
      <p:sp>
        <p:nvSpPr>
          <p:cNvPr id="28" name="TextBox 27"/>
          <p:cNvSpPr txBox="1"/>
          <p:nvPr/>
        </p:nvSpPr>
        <p:spPr>
          <a:xfrm>
            <a:off x="6169309" y="3128730"/>
            <a:ext cx="1609453" cy="578882"/>
          </a:xfrm>
          <a:prstGeom prst="roundRect">
            <a:avLst>
              <a:gd name="adj" fmla="val 50000"/>
            </a:avLst>
          </a:prstGeom>
          <a:solidFill>
            <a:srgbClr val="00AEEF">
              <a:alpha val="8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chorCtr="0">
            <a:noAutofit/>
          </a:bodyPr>
          <a:lstStyle/>
          <a:p>
            <a:pPr algn="ctr"/>
            <a:r>
              <a:rPr lang="en-US" sz="1400" b="1" dirty="0">
                <a:solidFill>
                  <a:schemeClr val="accent4">
                    <a:lumMod val="20000"/>
                    <a:lumOff val="80000"/>
                  </a:schemeClr>
                </a:solidFill>
                <a:effectLst>
                  <a:outerShdw blurRad="38100" dist="38100" dir="2700000" algn="tl">
                    <a:srgbClr val="000000">
                      <a:alpha val="43137"/>
                    </a:srgbClr>
                  </a:outerShdw>
                </a:effectLst>
              </a:rPr>
              <a:t>Mark Okerstrom</a:t>
            </a:r>
          </a:p>
          <a:p>
            <a:pPr algn="ctr"/>
            <a:r>
              <a:rPr lang="en-US" sz="1400" b="1" dirty="0">
                <a:solidFill>
                  <a:schemeClr val="accent4">
                    <a:lumMod val="20000"/>
                    <a:lumOff val="80000"/>
                  </a:schemeClr>
                </a:solidFill>
                <a:effectLst>
                  <a:outerShdw blurRad="38100" dist="38100" dir="2700000" algn="tl">
                    <a:srgbClr val="000000">
                      <a:alpha val="43137"/>
                    </a:srgbClr>
                  </a:outerShdw>
                </a:effectLst>
              </a:rPr>
              <a:t>CFO</a:t>
            </a:r>
          </a:p>
        </p:txBody>
      </p:sp>
      <p:sp>
        <p:nvSpPr>
          <p:cNvPr id="20" name="TextBox 19"/>
          <p:cNvSpPr txBox="1"/>
          <p:nvPr/>
        </p:nvSpPr>
        <p:spPr>
          <a:xfrm>
            <a:off x="4232346" y="3128730"/>
            <a:ext cx="1857344" cy="578882"/>
          </a:xfrm>
          <a:prstGeom prst="roundRect">
            <a:avLst>
              <a:gd name="adj" fmla="val 50000"/>
            </a:avLst>
          </a:prstGeom>
          <a:solidFill>
            <a:srgbClr val="00AEEF">
              <a:alpha val="8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chorCtr="0">
            <a:noAutofit/>
          </a:bodyPr>
          <a:lstStyle/>
          <a:p>
            <a:pPr algn="ctr"/>
            <a:r>
              <a:rPr lang="en-US" sz="1400" b="1" dirty="0">
                <a:solidFill>
                  <a:schemeClr val="accent4">
                    <a:lumMod val="20000"/>
                    <a:lumOff val="80000"/>
                  </a:schemeClr>
                </a:solidFill>
                <a:effectLst>
                  <a:outerShdw blurRad="38100" dist="38100" dir="2700000" algn="tl">
                    <a:srgbClr val="000000">
                      <a:alpha val="43137"/>
                    </a:srgbClr>
                  </a:outerShdw>
                </a:effectLst>
              </a:rPr>
              <a:t>Dara Khosrowshahi</a:t>
            </a:r>
          </a:p>
          <a:p>
            <a:pPr algn="ctr"/>
            <a:r>
              <a:rPr lang="en-US" sz="1400" b="1" dirty="0">
                <a:solidFill>
                  <a:schemeClr val="accent4">
                    <a:lumMod val="20000"/>
                    <a:lumOff val="80000"/>
                  </a:schemeClr>
                </a:solidFill>
                <a:effectLst>
                  <a:outerShdw blurRad="38100" dist="38100" dir="2700000" algn="tl">
                    <a:srgbClr val="000000">
                      <a:alpha val="43137"/>
                    </a:srgbClr>
                  </a:outerShdw>
                </a:effectLst>
              </a:rPr>
              <a:t>CEO</a:t>
            </a:r>
          </a:p>
        </p:txBody>
      </p:sp>
      <p:pic>
        <p:nvPicPr>
          <p:cNvPr id="18" name="Picture 1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3568" y="2463699"/>
            <a:ext cx="3132715" cy="210936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1" name="TextBox 30"/>
          <p:cNvSpPr txBox="1"/>
          <p:nvPr/>
        </p:nvSpPr>
        <p:spPr>
          <a:xfrm>
            <a:off x="30189" y="4273577"/>
            <a:ext cx="1077251" cy="299483"/>
          </a:xfrm>
          <a:prstGeom prst="roundRect">
            <a:avLst>
              <a:gd name="adj" fmla="val 50000"/>
            </a:avLst>
          </a:prstGeom>
          <a:solidFill>
            <a:srgbClr val="00AEEF">
              <a:alpha val="8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chorCtr="0">
            <a:noAutofit/>
          </a:bodyPr>
          <a:lstStyle/>
          <a:p>
            <a:pPr algn="ctr"/>
            <a:r>
              <a:rPr lang="en-US" sz="1400" b="1">
                <a:solidFill>
                  <a:schemeClr val="accent4">
                    <a:lumMod val="20000"/>
                    <a:lumOff val="80000"/>
                  </a:schemeClr>
                </a:solidFill>
                <a:effectLst>
                  <a:outerShdw blurRad="38100" dist="38100" dir="2700000" algn="tl">
                    <a:srgbClr val="000000">
                      <a:alpha val="43137"/>
                    </a:srgbClr>
                  </a:outerShdw>
                </a:effectLst>
              </a:rPr>
              <a:t>Montreal</a:t>
            </a:r>
            <a:endParaRPr lang="en-US" sz="1400" b="1" dirty="0">
              <a:solidFill>
                <a:schemeClr val="accent4">
                  <a:lumMod val="20000"/>
                  <a:lumOff val="80000"/>
                </a:schemeClr>
              </a:solidFill>
              <a:effectLst>
                <a:outerShdw blurRad="38100" dist="38100" dir="2700000" algn="tl">
                  <a:srgbClr val="000000">
                    <a:alpha val="43137"/>
                  </a:srgbClr>
                </a:outerShdw>
              </a:effectLst>
            </a:endParaRPr>
          </a:p>
        </p:txBody>
      </p:sp>
      <p:sp>
        <p:nvSpPr>
          <p:cNvPr id="33" name="TextBox 32"/>
          <p:cNvSpPr txBox="1"/>
          <p:nvPr/>
        </p:nvSpPr>
        <p:spPr>
          <a:xfrm>
            <a:off x="0" y="2135044"/>
            <a:ext cx="1278655" cy="299483"/>
          </a:xfrm>
          <a:prstGeom prst="roundRect">
            <a:avLst>
              <a:gd name="adj" fmla="val 50000"/>
            </a:avLst>
          </a:prstGeom>
          <a:solidFill>
            <a:srgbClr val="00AEEF">
              <a:alpha val="8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chorCtr="0">
            <a:noAutofit/>
          </a:bodyPr>
          <a:lstStyle/>
          <a:p>
            <a:pPr algn="ctr"/>
            <a:r>
              <a:rPr lang="en-US" sz="1400" b="1" dirty="0">
                <a:solidFill>
                  <a:schemeClr val="accent4">
                    <a:lumMod val="20000"/>
                    <a:lumOff val="80000"/>
                  </a:schemeClr>
                </a:solidFill>
                <a:effectLst>
                  <a:outerShdw blurRad="38100" dist="38100" dir="2700000" algn="tl">
                    <a:srgbClr val="000000">
                      <a:alpha val="43137"/>
                    </a:srgbClr>
                  </a:outerShdw>
                </a:effectLst>
              </a:rPr>
              <a:t>San Francisco</a:t>
            </a:r>
          </a:p>
        </p:txBody>
      </p:sp>
      <p:pic>
        <p:nvPicPr>
          <p:cNvPr id="25" name="Picture 2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9655" y="4571773"/>
            <a:ext cx="3142827" cy="229638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6" name="TextBox 35"/>
          <p:cNvSpPr txBox="1"/>
          <p:nvPr/>
        </p:nvSpPr>
        <p:spPr>
          <a:xfrm>
            <a:off x="-1" y="6558290"/>
            <a:ext cx="1278655" cy="299483"/>
          </a:xfrm>
          <a:prstGeom prst="roundRect">
            <a:avLst>
              <a:gd name="adj" fmla="val 50000"/>
            </a:avLst>
          </a:prstGeom>
          <a:solidFill>
            <a:srgbClr val="00AEEF">
              <a:alpha val="8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chorCtr="0">
            <a:noAutofit/>
          </a:bodyPr>
          <a:lstStyle/>
          <a:p>
            <a:pPr algn="ctr"/>
            <a:r>
              <a:rPr lang="en-US" sz="1400" b="1" dirty="0">
                <a:solidFill>
                  <a:schemeClr val="accent4">
                    <a:lumMod val="20000"/>
                    <a:lumOff val="80000"/>
                  </a:schemeClr>
                </a:solidFill>
                <a:effectLst>
                  <a:outerShdw blurRad="38100" dist="38100" dir="2700000" algn="tl">
                    <a:srgbClr val="000000">
                      <a:alpha val="43137"/>
                    </a:srgbClr>
                  </a:outerShdw>
                </a:effectLst>
              </a:rPr>
              <a:t>Amsterdam</a:t>
            </a:r>
          </a:p>
        </p:txBody>
      </p:sp>
      <p:pic>
        <p:nvPicPr>
          <p:cNvPr id="29" name="Picture 2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103173" y="4582160"/>
            <a:ext cx="3311063" cy="23063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0" name="TextBox 39"/>
          <p:cNvSpPr txBox="1"/>
          <p:nvPr/>
        </p:nvSpPr>
        <p:spPr>
          <a:xfrm>
            <a:off x="3107718" y="6570745"/>
            <a:ext cx="1077251" cy="299483"/>
          </a:xfrm>
          <a:prstGeom prst="roundRect">
            <a:avLst>
              <a:gd name="adj" fmla="val 50000"/>
            </a:avLst>
          </a:prstGeom>
          <a:solidFill>
            <a:srgbClr val="00AEEF">
              <a:alpha val="8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chorCtr="0">
            <a:noAutofit/>
          </a:bodyPr>
          <a:lstStyle/>
          <a:p>
            <a:pPr algn="ctr"/>
            <a:r>
              <a:rPr lang="en-US" sz="1400" b="1" dirty="0">
                <a:solidFill>
                  <a:schemeClr val="accent4">
                    <a:lumMod val="20000"/>
                    <a:lumOff val="80000"/>
                  </a:schemeClr>
                </a:solidFill>
                <a:effectLst>
                  <a:outerShdw blurRad="38100" dist="38100" dir="2700000" algn="tl">
                    <a:srgbClr val="000000">
                      <a:alpha val="43137"/>
                    </a:srgbClr>
                  </a:outerShdw>
                </a:effectLst>
              </a:rPr>
              <a:t>London</a:t>
            </a:r>
          </a:p>
        </p:txBody>
      </p:sp>
      <p:pic>
        <p:nvPicPr>
          <p:cNvPr id="2049" name="Picture 2048"/>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217920" y="4580945"/>
            <a:ext cx="2926080" cy="2291448"/>
          </a:xfrm>
          <a:prstGeom prst="rect">
            <a:avLst/>
          </a:prstGeom>
        </p:spPr>
      </p:pic>
      <p:sp>
        <p:nvSpPr>
          <p:cNvPr id="43" name="TextBox 42"/>
          <p:cNvSpPr txBox="1"/>
          <p:nvPr/>
        </p:nvSpPr>
        <p:spPr>
          <a:xfrm>
            <a:off x="6217872" y="6558517"/>
            <a:ext cx="1077251" cy="299483"/>
          </a:xfrm>
          <a:prstGeom prst="roundRect">
            <a:avLst>
              <a:gd name="adj" fmla="val 50000"/>
            </a:avLst>
          </a:prstGeom>
          <a:solidFill>
            <a:srgbClr val="00AEEF">
              <a:alpha val="8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chorCtr="0">
            <a:noAutofit/>
          </a:bodyPr>
          <a:lstStyle/>
          <a:p>
            <a:pPr algn="ctr"/>
            <a:r>
              <a:rPr lang="en-US" sz="1400" b="1" dirty="0">
                <a:solidFill>
                  <a:schemeClr val="accent4">
                    <a:lumMod val="20000"/>
                    <a:lumOff val="80000"/>
                  </a:schemeClr>
                </a:solidFill>
                <a:effectLst>
                  <a:outerShdw blurRad="38100" dist="38100" dir="2700000" algn="tl">
                    <a:srgbClr val="000000">
                      <a:alpha val="43137"/>
                    </a:srgbClr>
                  </a:outerShdw>
                </a:effectLst>
              </a:rPr>
              <a:t>Gurgaon</a:t>
            </a:r>
          </a:p>
        </p:txBody>
      </p:sp>
      <p:sp>
        <p:nvSpPr>
          <p:cNvPr id="19" name="TextBox 18"/>
          <p:cNvSpPr txBox="1"/>
          <p:nvPr/>
        </p:nvSpPr>
        <p:spPr>
          <a:xfrm>
            <a:off x="3114928" y="4246679"/>
            <a:ext cx="1278655" cy="299483"/>
          </a:xfrm>
          <a:prstGeom prst="roundRect">
            <a:avLst>
              <a:gd name="adj" fmla="val 50000"/>
            </a:avLst>
          </a:prstGeom>
          <a:solidFill>
            <a:srgbClr val="00AEEF">
              <a:alpha val="8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chorCtr="0">
            <a:noAutofit/>
          </a:bodyPr>
          <a:lstStyle/>
          <a:p>
            <a:pPr algn="ctr"/>
            <a:r>
              <a:rPr lang="en-US" sz="1400" b="1" dirty="0">
                <a:solidFill>
                  <a:schemeClr val="accent4">
                    <a:lumMod val="20000"/>
                    <a:lumOff val="80000"/>
                  </a:schemeClr>
                </a:solidFill>
                <a:effectLst>
                  <a:outerShdw blurRad="38100" dist="38100" dir="2700000" algn="tl">
                    <a:srgbClr val="000000">
                      <a:alpha val="43137"/>
                    </a:srgbClr>
                  </a:outerShdw>
                </a:effectLst>
              </a:rPr>
              <a:t>Bellevue</a:t>
            </a:r>
          </a:p>
        </p:txBody>
      </p:sp>
      <p:sp>
        <p:nvSpPr>
          <p:cNvPr id="16" name="Title 1"/>
          <p:cNvSpPr>
            <a:spLocks noGrp="1"/>
          </p:cNvSpPr>
          <p:nvPr>
            <p:ph type="title"/>
          </p:nvPr>
        </p:nvSpPr>
        <p:spPr>
          <a:xfrm>
            <a:off x="457200" y="136487"/>
            <a:ext cx="8229600" cy="806017"/>
          </a:xfrm>
        </p:spPr>
        <p:txBody>
          <a:bodyPr/>
          <a:lstStyle/>
          <a:p>
            <a:r>
              <a:rPr lang="en-US" b="1" dirty="0" smtClean="0">
                <a:effectLst>
                  <a:outerShdw blurRad="38100" dist="38100" dir="2700000" algn="tl">
                    <a:srgbClr val="000000">
                      <a:alpha val="43137"/>
                    </a:srgbClr>
                  </a:outerShdw>
                </a:effectLst>
              </a:rPr>
              <a:t>We like to have Fun!</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4897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384" y="136487"/>
            <a:ext cx="8229600" cy="806017"/>
          </a:xfrm>
        </p:spPr>
        <p:txBody>
          <a:bodyPr/>
          <a:lstStyle/>
          <a:p>
            <a:r>
              <a:rPr lang="en-US" b="1" dirty="0" smtClean="0">
                <a:effectLst>
                  <a:outerShdw blurRad="38100" dist="38100" dir="2700000" algn="tl">
                    <a:srgbClr val="000000">
                      <a:alpha val="43137"/>
                    </a:srgbClr>
                  </a:outerShdw>
                </a:effectLst>
              </a:rPr>
              <a:t>Analytics and Innovation are key for Us</a:t>
            </a:r>
            <a:endParaRPr lang="en-US" b="1" dirty="0">
              <a:effectLst>
                <a:outerShdw blurRad="38100" dist="38100" dir="2700000" algn="tl">
                  <a:srgbClr val="000000">
                    <a:alpha val="43137"/>
                  </a:srgbClr>
                </a:outerShdw>
              </a:effectLst>
            </a:endParaRPr>
          </a:p>
        </p:txBody>
      </p:sp>
      <p:sp>
        <p:nvSpPr>
          <p:cNvPr id="3" name="Slide Number Placeholder 2"/>
          <p:cNvSpPr>
            <a:spLocks noGrp="1"/>
          </p:cNvSpPr>
          <p:nvPr>
            <p:ph type="sldNum" sz="quarter" idx="4"/>
          </p:nvPr>
        </p:nvSpPr>
        <p:spPr/>
        <p:txBody>
          <a:bodyPr/>
          <a:lstStyle/>
          <a:p>
            <a:fld id="{866E23A2-0FE3-4CA0-8FAC-BC6A077F7C59}" type="slidenum">
              <a:rPr lang="en-US" smtClean="0"/>
              <a:pPr/>
              <a:t>4</a:t>
            </a:fld>
            <a:endParaRPr lang="en-US"/>
          </a:p>
        </p:txBody>
      </p:sp>
      <p:sp>
        <p:nvSpPr>
          <p:cNvPr id="6" name="Content Placeholder 2"/>
          <p:cNvSpPr txBox="1">
            <a:spLocks/>
          </p:cNvSpPr>
          <p:nvPr/>
        </p:nvSpPr>
        <p:spPr>
          <a:xfrm>
            <a:off x="1005841" y="1750140"/>
            <a:ext cx="2889503" cy="2914650"/>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Trebuchet MS" panose="020B0603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latin typeface="+mn-lt"/>
              </a:rPr>
              <a:t>~ 5500 of the best product &amp; technology minds continuously test algorithms and ideas to improve the customer experience and journey on our sites</a:t>
            </a:r>
            <a:endParaRPr lang="en-US" dirty="0">
              <a:latin typeface="+mn-lt"/>
            </a:endParaRPr>
          </a:p>
        </p:txBody>
      </p:sp>
      <p:pic>
        <p:nvPicPr>
          <p:cNvPr id="7" name="Picture 6"/>
          <p:cNvPicPr>
            <a:picLocks noChangeAspect="1"/>
          </p:cNvPicPr>
          <p:nvPr/>
        </p:nvPicPr>
        <p:blipFill rotWithShape="1">
          <a:blip r:embed="rId3"/>
          <a:srcRect l="50766" t="26397" r="6911" b="17537"/>
          <a:stretch/>
        </p:blipFill>
        <p:spPr>
          <a:xfrm>
            <a:off x="4276345" y="1626315"/>
            <a:ext cx="4086225" cy="3038475"/>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33400" y="5190949"/>
            <a:ext cx="8153400" cy="74295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effectLst>
                  <a:outerShdw blurRad="38100" dist="38100" dir="2700000" algn="tl">
                    <a:srgbClr val="000000">
                      <a:alpha val="43137"/>
                    </a:srgbClr>
                  </a:outerShdw>
                </a:effectLst>
              </a:rPr>
              <a:t>Technology Spend of over $1.2 Billion last year</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96098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4965" t="6434" r="16033" b="34132"/>
          <a:stretch/>
        </p:blipFill>
        <p:spPr>
          <a:xfrm>
            <a:off x="754019" y="1873713"/>
            <a:ext cx="8108394" cy="4188759"/>
          </a:xfrm>
          <a:prstGeom prst="rect">
            <a:avLst/>
          </a:prstGeom>
        </p:spPr>
      </p:pic>
      <p:sp>
        <p:nvSpPr>
          <p:cNvPr id="2" name="Title 1"/>
          <p:cNvSpPr>
            <a:spLocks noGrp="1"/>
          </p:cNvSpPr>
          <p:nvPr>
            <p:ph type="title"/>
          </p:nvPr>
        </p:nvSpPr>
        <p:spPr/>
        <p:txBody>
          <a:bodyPr>
            <a:normAutofit/>
          </a:bodyPr>
          <a:lstStyle/>
          <a:p>
            <a:r>
              <a:rPr lang="en-US" b="1" dirty="0" smtClean="0">
                <a:effectLst>
                  <a:outerShdw blurRad="38100" dist="38100" dir="2700000" algn="tl">
                    <a:srgbClr val="000000">
                      <a:alpha val="43137"/>
                    </a:srgbClr>
                  </a:outerShdw>
                </a:effectLst>
              </a:rPr>
              <a:t>Hotel search data</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2258541" y="4006606"/>
            <a:ext cx="1570912" cy="307777"/>
          </a:xfrm>
          <a:prstGeom prst="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400" b="1" dirty="0" smtClean="0">
                <a:solidFill>
                  <a:schemeClr val="bg1"/>
                </a:solidFill>
                <a:effectLst>
                  <a:outerShdw blurRad="38100" dist="38100" dir="2700000" algn="tl">
                    <a:srgbClr val="000000">
                      <a:alpha val="43137"/>
                    </a:srgbClr>
                  </a:outerShdw>
                </a:effectLst>
              </a:rPr>
              <a:t>destination</a:t>
            </a:r>
            <a:endParaRPr lang="en-US" sz="1400" b="1" dirty="0">
              <a:solidFill>
                <a:schemeClr val="bg1"/>
              </a:solidFill>
              <a:effectLst>
                <a:outerShdw blurRad="38100" dist="38100" dir="2700000" algn="tl">
                  <a:srgbClr val="000000">
                    <a:alpha val="43137"/>
                  </a:srgbClr>
                </a:outerShdw>
              </a:effectLst>
            </a:endParaRPr>
          </a:p>
        </p:txBody>
      </p:sp>
      <p:sp>
        <p:nvSpPr>
          <p:cNvPr id="24" name="TextBox 23"/>
          <p:cNvSpPr txBox="1"/>
          <p:nvPr/>
        </p:nvSpPr>
        <p:spPr>
          <a:xfrm>
            <a:off x="338377" y="4864231"/>
            <a:ext cx="761915" cy="307777"/>
          </a:xfrm>
          <a:prstGeom prst="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400" b="1" dirty="0" err="1">
                <a:solidFill>
                  <a:schemeClr val="bg1"/>
                </a:solidFill>
                <a:effectLst>
                  <a:outerShdw blurRad="38100" dist="38100" dir="2700000" algn="tl">
                    <a:srgbClr val="000000">
                      <a:alpha val="43137"/>
                    </a:srgbClr>
                  </a:outerShdw>
                </a:effectLst>
              </a:rPr>
              <a:t>s</a:t>
            </a:r>
            <a:r>
              <a:rPr lang="en-US" sz="1400" b="1" dirty="0" err="1" smtClean="0">
                <a:solidFill>
                  <a:schemeClr val="bg1"/>
                </a:solidFill>
                <a:effectLst>
                  <a:outerShdw blurRad="38100" dist="38100" dir="2700000" algn="tl">
                    <a:srgbClr val="000000">
                      <a:alpha val="43137"/>
                    </a:srgbClr>
                  </a:outerShdw>
                </a:effectLst>
              </a:rPr>
              <a:t>rch_ci</a:t>
            </a:r>
            <a:endParaRPr lang="en-US" sz="1400" b="1" dirty="0">
              <a:solidFill>
                <a:schemeClr val="bg1"/>
              </a:solidFill>
              <a:effectLst>
                <a:outerShdw blurRad="38100" dist="38100" dir="2700000" algn="tl">
                  <a:srgbClr val="000000">
                    <a:alpha val="43137"/>
                  </a:srgbClr>
                </a:outerShdw>
              </a:effectLst>
            </a:endParaRPr>
          </a:p>
        </p:txBody>
      </p:sp>
      <p:sp>
        <p:nvSpPr>
          <p:cNvPr id="29" name="TextBox 28"/>
          <p:cNvSpPr txBox="1"/>
          <p:nvPr/>
        </p:nvSpPr>
        <p:spPr>
          <a:xfrm>
            <a:off x="1821005" y="1965676"/>
            <a:ext cx="1570912" cy="307777"/>
          </a:xfrm>
          <a:prstGeom prst="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400" b="1" dirty="0" smtClean="0">
                <a:solidFill>
                  <a:schemeClr val="bg1"/>
                </a:solidFill>
                <a:effectLst>
                  <a:outerShdw blurRad="38100" dist="38100" dir="2700000" algn="tl">
                    <a:srgbClr val="000000">
                      <a:alpha val="43137"/>
                    </a:srgbClr>
                  </a:outerShdw>
                </a:effectLst>
              </a:rPr>
              <a:t>site name</a:t>
            </a:r>
            <a:endParaRPr lang="en-US" sz="1400" b="1" dirty="0">
              <a:solidFill>
                <a:schemeClr val="bg1"/>
              </a:solidFill>
              <a:effectLst>
                <a:outerShdw blurRad="38100" dist="38100" dir="2700000" algn="tl">
                  <a:srgbClr val="000000">
                    <a:alpha val="43137"/>
                  </a:srgbClr>
                </a:outerShdw>
              </a:effectLst>
            </a:endParaRPr>
          </a:p>
        </p:txBody>
      </p:sp>
      <p:sp>
        <p:nvSpPr>
          <p:cNvPr id="30" name="TextBox 29"/>
          <p:cNvSpPr txBox="1"/>
          <p:nvPr/>
        </p:nvSpPr>
        <p:spPr>
          <a:xfrm>
            <a:off x="7115888" y="1391283"/>
            <a:ext cx="1570912" cy="307777"/>
          </a:xfrm>
          <a:prstGeom prst="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400" b="1" dirty="0" err="1" smtClean="0">
                <a:solidFill>
                  <a:schemeClr val="bg1"/>
                </a:solidFill>
                <a:effectLst>
                  <a:outerShdw blurRad="38100" dist="38100" dir="2700000" algn="tl">
                    <a:srgbClr val="000000">
                      <a:alpha val="43137"/>
                    </a:srgbClr>
                  </a:outerShdw>
                </a:effectLst>
              </a:rPr>
              <a:t>date_time</a:t>
            </a:r>
            <a:endParaRPr lang="en-US" sz="1400" b="1"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rotWithShape="1">
          <a:blip r:embed="rId4"/>
          <a:srcRect l="15700" t="7806" r="73015" b="87248"/>
          <a:stretch/>
        </p:blipFill>
        <p:spPr>
          <a:xfrm>
            <a:off x="102674" y="2265764"/>
            <a:ext cx="1302689" cy="34245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 name="Picture 3"/>
          <p:cNvPicPr>
            <a:picLocks noChangeAspect="1"/>
          </p:cNvPicPr>
          <p:nvPr/>
        </p:nvPicPr>
        <p:blipFill rotWithShape="1">
          <a:blip r:embed="rId5"/>
          <a:srcRect l="15715" t="10532" r="73407" b="84716"/>
          <a:stretch/>
        </p:blipFill>
        <p:spPr>
          <a:xfrm>
            <a:off x="178638" y="1497017"/>
            <a:ext cx="1279101" cy="33516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9" name="TextBox 18"/>
          <p:cNvSpPr txBox="1"/>
          <p:nvPr/>
        </p:nvSpPr>
        <p:spPr>
          <a:xfrm>
            <a:off x="2979989" y="4864231"/>
            <a:ext cx="761915" cy="307777"/>
          </a:xfrm>
          <a:prstGeom prst="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400" b="1" dirty="0" err="1">
                <a:solidFill>
                  <a:schemeClr val="bg1"/>
                </a:solidFill>
                <a:effectLst>
                  <a:outerShdw blurRad="38100" dist="38100" dir="2700000" algn="tl">
                    <a:srgbClr val="000000">
                      <a:alpha val="43137"/>
                    </a:srgbClr>
                  </a:outerShdw>
                </a:effectLst>
              </a:rPr>
              <a:t>s</a:t>
            </a:r>
            <a:r>
              <a:rPr lang="en-US" sz="1400" b="1" dirty="0" err="1" smtClean="0">
                <a:solidFill>
                  <a:schemeClr val="bg1"/>
                </a:solidFill>
                <a:effectLst>
                  <a:outerShdw blurRad="38100" dist="38100" dir="2700000" algn="tl">
                    <a:srgbClr val="000000">
                      <a:alpha val="43137"/>
                    </a:srgbClr>
                  </a:outerShdw>
                </a:effectLst>
              </a:rPr>
              <a:t>rch_co</a:t>
            </a:r>
            <a:endParaRPr lang="en-US" sz="1400" b="1" dirty="0">
              <a:solidFill>
                <a:schemeClr val="bg1"/>
              </a:solidFill>
              <a:effectLst>
                <a:outerShdw blurRad="38100" dist="38100" dir="2700000" algn="tl">
                  <a:srgbClr val="000000">
                    <a:alpha val="43137"/>
                  </a:srgbClr>
                </a:outerShdw>
              </a:effectLst>
            </a:endParaRPr>
          </a:p>
        </p:txBody>
      </p:sp>
      <p:sp>
        <p:nvSpPr>
          <p:cNvPr id="32" name="TextBox 31"/>
          <p:cNvSpPr txBox="1"/>
          <p:nvPr/>
        </p:nvSpPr>
        <p:spPr>
          <a:xfrm>
            <a:off x="4126272" y="4092001"/>
            <a:ext cx="1751548" cy="307777"/>
          </a:xfrm>
          <a:prstGeom prst="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400" b="1" dirty="0" err="1">
                <a:solidFill>
                  <a:schemeClr val="bg1"/>
                </a:solidFill>
                <a:effectLst>
                  <a:outerShdw blurRad="38100" dist="38100" dir="2700000" algn="tl">
                    <a:srgbClr val="000000">
                      <a:alpha val="43137"/>
                    </a:srgbClr>
                  </a:outerShdw>
                </a:effectLst>
              </a:rPr>
              <a:t>s</a:t>
            </a:r>
            <a:r>
              <a:rPr lang="en-US" sz="1400" b="1" dirty="0" err="1" smtClean="0">
                <a:solidFill>
                  <a:schemeClr val="bg1"/>
                </a:solidFill>
                <a:effectLst>
                  <a:outerShdw blurRad="38100" dist="38100" dir="2700000" algn="tl">
                    <a:srgbClr val="000000">
                      <a:alpha val="43137"/>
                    </a:srgbClr>
                  </a:outerShdw>
                </a:effectLst>
              </a:rPr>
              <a:t>rch_adults_cnt</a:t>
            </a:r>
            <a:endParaRPr lang="en-US" sz="1400" b="1" dirty="0">
              <a:solidFill>
                <a:schemeClr val="bg1"/>
              </a:solidFill>
              <a:effectLst>
                <a:outerShdw blurRad="38100" dist="38100" dir="2700000" algn="tl">
                  <a:srgbClr val="000000">
                    <a:alpha val="43137"/>
                  </a:srgbClr>
                </a:outerShdw>
              </a:effectLst>
            </a:endParaRPr>
          </a:p>
        </p:txBody>
      </p:sp>
      <p:sp>
        <p:nvSpPr>
          <p:cNvPr id="33" name="TextBox 32"/>
          <p:cNvSpPr txBox="1"/>
          <p:nvPr/>
        </p:nvSpPr>
        <p:spPr>
          <a:xfrm>
            <a:off x="5100030" y="4986834"/>
            <a:ext cx="1845543" cy="307777"/>
          </a:xfrm>
          <a:prstGeom prst="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400" b="1" dirty="0" err="1">
                <a:solidFill>
                  <a:schemeClr val="bg1"/>
                </a:solidFill>
                <a:effectLst>
                  <a:outerShdw blurRad="38100" dist="38100" dir="2700000" algn="tl">
                    <a:srgbClr val="000000">
                      <a:alpha val="43137"/>
                    </a:srgbClr>
                  </a:outerShdw>
                </a:effectLst>
              </a:rPr>
              <a:t>s</a:t>
            </a:r>
            <a:r>
              <a:rPr lang="en-US" sz="1400" b="1" dirty="0" err="1" smtClean="0">
                <a:solidFill>
                  <a:schemeClr val="bg1"/>
                </a:solidFill>
                <a:effectLst>
                  <a:outerShdw blurRad="38100" dist="38100" dir="2700000" algn="tl">
                    <a:srgbClr val="000000">
                      <a:alpha val="43137"/>
                    </a:srgbClr>
                  </a:outerShdw>
                </a:effectLst>
              </a:rPr>
              <a:t>rch_children_cnt</a:t>
            </a:r>
            <a:endParaRPr lang="en-US" sz="1400" b="1" dirty="0">
              <a:solidFill>
                <a:schemeClr val="bg1"/>
              </a:solidFill>
              <a:effectLst>
                <a:outerShdw blurRad="38100" dist="38100" dir="2700000" algn="tl">
                  <a:srgbClr val="000000">
                    <a:alpha val="43137"/>
                  </a:srgbClr>
                </a:outerShdw>
              </a:effectLst>
            </a:endParaRPr>
          </a:p>
        </p:txBody>
      </p:sp>
      <p:sp>
        <p:nvSpPr>
          <p:cNvPr id="7" name="Oval 6"/>
          <p:cNvSpPr/>
          <p:nvPr/>
        </p:nvSpPr>
        <p:spPr>
          <a:xfrm>
            <a:off x="1552660" y="3275082"/>
            <a:ext cx="2510757" cy="710123"/>
          </a:xfrm>
          <a:prstGeom prst="ellipse">
            <a:avLst/>
          </a:prstGeom>
          <a:noFill/>
          <a:ln w="38100">
            <a:solidFill>
              <a:schemeClr val="accent5">
                <a:lumMod val="7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effectLst>
                <a:outerShdw blurRad="38100" dist="38100" dir="2700000" algn="tl">
                  <a:srgbClr val="000000">
                    <a:alpha val="43137"/>
                  </a:srgbClr>
                </a:outerShdw>
              </a:effectLst>
            </a:endParaRPr>
          </a:p>
        </p:txBody>
      </p:sp>
      <p:sp>
        <p:nvSpPr>
          <p:cNvPr id="34" name="TextBox 33"/>
          <p:cNvSpPr txBox="1"/>
          <p:nvPr/>
        </p:nvSpPr>
        <p:spPr>
          <a:xfrm>
            <a:off x="2956448" y="3088736"/>
            <a:ext cx="1570912" cy="307777"/>
          </a:xfrm>
          <a:prstGeom prst="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400" b="1" dirty="0" err="1">
                <a:solidFill>
                  <a:schemeClr val="bg1"/>
                </a:solidFill>
                <a:effectLst>
                  <a:outerShdw blurRad="38100" dist="38100" dir="2700000" algn="tl">
                    <a:srgbClr val="000000">
                      <a:alpha val="43137"/>
                    </a:srgbClr>
                  </a:outerShdw>
                </a:effectLst>
              </a:rPr>
              <a:t>i</a:t>
            </a:r>
            <a:r>
              <a:rPr lang="en-US" sz="1400" b="1" dirty="0" err="1" smtClean="0">
                <a:solidFill>
                  <a:schemeClr val="bg1"/>
                </a:solidFill>
                <a:effectLst>
                  <a:outerShdw blurRad="38100" dist="38100" dir="2700000" algn="tl">
                    <a:srgbClr val="000000">
                      <a:alpha val="43137"/>
                    </a:srgbClr>
                  </a:outerShdw>
                </a:effectLst>
              </a:rPr>
              <a:t>s_package</a:t>
            </a:r>
            <a:endParaRPr lang="en-US" sz="1400" b="1" dirty="0">
              <a:solidFill>
                <a:schemeClr val="bg1"/>
              </a:solidFill>
              <a:effectLst>
                <a:outerShdw blurRad="38100" dist="38100" dir="2700000" algn="tl">
                  <a:srgbClr val="000000">
                    <a:alpha val="43137"/>
                  </a:srgbClr>
                </a:outerShdw>
              </a:effectLst>
            </a:endParaRPr>
          </a:p>
        </p:txBody>
      </p:sp>
      <p:sp>
        <p:nvSpPr>
          <p:cNvPr id="35" name="TextBox 34"/>
          <p:cNvSpPr txBox="1"/>
          <p:nvPr/>
        </p:nvSpPr>
        <p:spPr>
          <a:xfrm>
            <a:off x="3813005" y="4986834"/>
            <a:ext cx="1247475" cy="307777"/>
          </a:xfrm>
          <a:prstGeom prst="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400" b="1" dirty="0" err="1" smtClean="0">
                <a:solidFill>
                  <a:schemeClr val="bg1"/>
                </a:solidFill>
                <a:effectLst>
                  <a:outerShdw blurRad="38100" dist="38100" dir="2700000" algn="tl">
                    <a:srgbClr val="000000">
                      <a:alpha val="43137"/>
                    </a:srgbClr>
                  </a:outerShdw>
                </a:effectLst>
              </a:rPr>
              <a:t>srch_rm_cnt</a:t>
            </a:r>
            <a:endParaRPr lang="en-US" sz="1400" b="1" dirty="0">
              <a:solidFill>
                <a:schemeClr val="bg1"/>
              </a:solidFill>
              <a:effectLst>
                <a:outerShdw blurRad="38100" dist="38100" dir="2700000" algn="tl">
                  <a:srgbClr val="000000">
                    <a:alpha val="43137"/>
                  </a:srgbClr>
                </a:outerShdw>
              </a:effectLst>
            </a:endParaRPr>
          </a:p>
        </p:txBody>
      </p:sp>
      <p:sp>
        <p:nvSpPr>
          <p:cNvPr id="37" name="Slide Number Placeholder 2"/>
          <p:cNvSpPr>
            <a:spLocks noGrp="1"/>
          </p:cNvSpPr>
          <p:nvPr>
            <p:ph type="sldNum" sz="quarter" idx="4"/>
          </p:nvPr>
        </p:nvSpPr>
        <p:spPr>
          <a:xfrm>
            <a:off x="8853034" y="5881551"/>
            <a:ext cx="372835" cy="365125"/>
          </a:xfrm>
        </p:spPr>
        <p:txBody>
          <a:bodyPr/>
          <a:lstStyle/>
          <a:p>
            <a:fld id="{53E65D64-35F9-4DAE-85B1-2F6AA163C94D}" type="slidenum">
              <a:rPr lang="en-US"/>
              <a:t>5</a:t>
            </a:fld>
            <a:endParaRPr lang="en-US" dirty="0"/>
          </a:p>
        </p:txBody>
      </p:sp>
    </p:spTree>
    <p:extLst>
      <p:ext uri="{BB962C8B-B14F-4D97-AF65-F5344CB8AC3E}">
        <p14:creationId xmlns:p14="http://schemas.microsoft.com/office/powerpoint/2010/main" val="2309726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500"/>
                            </p:stCondLst>
                            <p:childTnLst>
                              <p:par>
                                <p:cTn id="19" presetID="31"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3500"/>
                            </p:stCondLst>
                            <p:childTnLst>
                              <p:par>
                                <p:cTn id="30" presetID="10" presetClass="entr" presetSubtype="0" fill="hold" grpId="0" nodeType="after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childTnLst>
                                </p:cTn>
                              </p:par>
                            </p:childTnLst>
                          </p:cTn>
                        </p:par>
                        <p:par>
                          <p:cTn id="33" fill="hold">
                            <p:stCondLst>
                              <p:cond delay="5000"/>
                            </p:stCondLst>
                            <p:childTnLst>
                              <p:par>
                                <p:cTn id="34" presetID="10" presetClass="entr" presetSubtype="0" fill="hold" grpId="0" nodeType="afterEffect">
                                  <p:stCondLst>
                                    <p:cond delay="5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childTnLst>
                                </p:cTn>
                              </p:par>
                            </p:childTnLst>
                          </p:cTn>
                        </p:par>
                        <p:par>
                          <p:cTn id="37" fill="hold">
                            <p:stCondLst>
                              <p:cond delay="6500"/>
                            </p:stCondLst>
                            <p:childTnLst>
                              <p:par>
                                <p:cTn id="38" presetID="10" presetClass="entr" presetSubtype="0" fill="hold" grpId="0" nodeType="afterEffect">
                                  <p:stCondLst>
                                    <p:cond delay="5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childTnLst>
                                </p:cTn>
                              </p:par>
                            </p:childTnLst>
                          </p:cTn>
                        </p:par>
                        <p:par>
                          <p:cTn id="41" fill="hold">
                            <p:stCondLst>
                              <p:cond delay="8000"/>
                            </p:stCondLst>
                            <p:childTnLst>
                              <p:par>
                                <p:cTn id="42" presetID="10" presetClass="entr" presetSubtype="0" fill="hold" grpId="0" nodeType="afterEffect">
                                  <p:stCondLst>
                                    <p:cond delay="5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childTnLst>
                                </p:cTn>
                              </p:par>
                            </p:childTnLst>
                          </p:cTn>
                        </p:par>
                        <p:par>
                          <p:cTn id="45" fill="hold">
                            <p:stCondLst>
                              <p:cond delay="9500"/>
                            </p:stCondLst>
                            <p:childTnLst>
                              <p:par>
                                <p:cTn id="46" presetID="10" presetClass="entr" presetSubtype="0" fill="hold" grpId="0" nodeType="afterEffect">
                                  <p:stCondLst>
                                    <p:cond delay="50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childTnLst>
                                </p:cTn>
                              </p:par>
                            </p:childTnLst>
                          </p:cTn>
                        </p:par>
                        <p:par>
                          <p:cTn id="49" fill="hold">
                            <p:stCondLst>
                              <p:cond delay="11000"/>
                            </p:stCondLst>
                            <p:childTnLst>
                              <p:par>
                                <p:cTn id="50" presetID="10" presetClass="entr" presetSubtype="0" fill="hold" grpId="0" nodeType="after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9" grpId="0" animBg="1"/>
      <p:bldP spid="30" grpId="0" animBg="1"/>
      <p:bldP spid="19" grpId="0" animBg="1"/>
      <p:bldP spid="32" grpId="0" animBg="1"/>
      <p:bldP spid="33" grpId="0" animBg="1"/>
      <p:bldP spid="7"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34" y="130816"/>
            <a:ext cx="8229600" cy="806017"/>
          </a:xfrm>
        </p:spPr>
        <p:txBody>
          <a:bodyPr>
            <a:noAutofit/>
          </a:bodyPr>
          <a:lstStyle/>
          <a:p>
            <a:r>
              <a:rPr lang="en-US" b="1" dirty="0" smtClean="0">
                <a:effectLst>
                  <a:outerShdw blurRad="38100" dist="38100" dir="2700000" algn="tl">
                    <a:srgbClr val="000000">
                      <a:alpha val="43137"/>
                    </a:srgbClr>
                  </a:outerShdw>
                </a:effectLst>
              </a:rPr>
              <a:t>An Expedia search can be preceded by different channels</a:t>
            </a:r>
            <a:endParaRPr lang="en-US" b="1" dirty="0">
              <a:effectLst>
                <a:outerShdw blurRad="38100" dist="38100" dir="2700000" algn="tl">
                  <a:srgbClr val="000000">
                    <a:alpha val="43137"/>
                  </a:srgbClr>
                </a:outerShdw>
              </a:effectLst>
            </a:endParaRPr>
          </a:p>
        </p:txBody>
      </p:sp>
      <p:grpSp>
        <p:nvGrpSpPr>
          <p:cNvPr id="5" name="Group 4"/>
          <p:cNvGrpSpPr/>
          <p:nvPr/>
        </p:nvGrpSpPr>
        <p:grpSpPr>
          <a:xfrm>
            <a:off x="479334" y="2556240"/>
            <a:ext cx="3098800" cy="2151038"/>
            <a:chOff x="-3497943" y="-769257"/>
            <a:chExt cx="8128000" cy="5267078"/>
          </a:xfrm>
        </p:grpSpPr>
        <p:sp>
          <p:nvSpPr>
            <p:cNvPr id="15" name="Right Arrow 14"/>
            <p:cNvSpPr/>
            <p:nvPr/>
          </p:nvSpPr>
          <p:spPr>
            <a:xfrm>
              <a:off x="3124200" y="3496768"/>
              <a:ext cx="1162855" cy="394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3" name="Picture 2"/>
            <p:cNvPicPr>
              <a:picLocks noChangeAspect="1"/>
            </p:cNvPicPr>
            <p:nvPr/>
          </p:nvPicPr>
          <p:blipFill rotWithShape="1">
            <a:blip r:embed="rId3"/>
            <a:srcRect l="50" t="6360" r="49638" b="40080"/>
            <a:stretch/>
          </p:blipFill>
          <p:spPr>
            <a:xfrm>
              <a:off x="-3439886" y="-769257"/>
              <a:ext cx="8069943" cy="5152571"/>
            </a:xfrm>
            <a:prstGeom prst="rect">
              <a:avLst/>
            </a:prstGeom>
          </p:spPr>
        </p:pic>
        <p:pic>
          <p:nvPicPr>
            <p:cNvPr id="20" name="Picture 19"/>
            <p:cNvPicPr>
              <a:picLocks noChangeAspect="1"/>
            </p:cNvPicPr>
            <p:nvPr/>
          </p:nvPicPr>
          <p:blipFill rotWithShape="1">
            <a:blip r:embed="rId3"/>
            <a:srcRect l="50" t="51144" r="49638" b="9302"/>
            <a:stretch/>
          </p:blipFill>
          <p:spPr>
            <a:xfrm>
              <a:off x="-3497943" y="692611"/>
              <a:ext cx="8069943" cy="3805210"/>
            </a:xfrm>
            <a:prstGeom prst="rect">
              <a:avLst/>
            </a:prstGeom>
          </p:spPr>
        </p:pic>
      </p:grpSp>
      <p:pic>
        <p:nvPicPr>
          <p:cNvPr id="7" name="Picture 6"/>
          <p:cNvPicPr>
            <a:picLocks noChangeAspect="1"/>
          </p:cNvPicPr>
          <p:nvPr/>
        </p:nvPicPr>
        <p:blipFill rotWithShape="1">
          <a:blip r:embed="rId4"/>
          <a:srcRect l="3491" t="6511" r="43755" b="78704"/>
          <a:stretch/>
        </p:blipFill>
        <p:spPr>
          <a:xfrm>
            <a:off x="300730" y="4214194"/>
            <a:ext cx="3719727" cy="625271"/>
          </a:xfrm>
          <a:prstGeom prst="rect">
            <a:avLst/>
          </a:prstGeom>
        </p:spPr>
      </p:pic>
      <p:pic>
        <p:nvPicPr>
          <p:cNvPr id="8" name="Picture 7"/>
          <p:cNvPicPr>
            <a:picLocks noChangeAspect="1"/>
          </p:cNvPicPr>
          <p:nvPr/>
        </p:nvPicPr>
        <p:blipFill rotWithShape="1">
          <a:blip r:embed="rId5"/>
          <a:srcRect l="16791" t="6059" r="1046"/>
          <a:stretch/>
        </p:blipFill>
        <p:spPr>
          <a:xfrm>
            <a:off x="1358155" y="1249972"/>
            <a:ext cx="2910919" cy="1996147"/>
          </a:xfrm>
          <a:prstGeom prst="rect">
            <a:avLst/>
          </a:prstGeom>
        </p:spPr>
      </p:pic>
      <p:pic>
        <p:nvPicPr>
          <p:cNvPr id="9" name="Picture 8"/>
          <p:cNvPicPr>
            <a:picLocks noChangeAspect="1"/>
          </p:cNvPicPr>
          <p:nvPr/>
        </p:nvPicPr>
        <p:blipFill rotWithShape="1">
          <a:blip r:embed="rId6"/>
          <a:srcRect l="13262" t="7561" r="15524" b="63018"/>
          <a:stretch/>
        </p:blipFill>
        <p:spPr>
          <a:xfrm>
            <a:off x="317409" y="4923013"/>
            <a:ext cx="4426495" cy="1096781"/>
          </a:xfrm>
          <a:prstGeom prst="rect">
            <a:avLst/>
          </a:prstGeom>
        </p:spPr>
      </p:pic>
      <p:pic>
        <p:nvPicPr>
          <p:cNvPr id="18" name="Picture 17"/>
          <p:cNvPicPr>
            <a:picLocks noChangeAspect="1"/>
          </p:cNvPicPr>
          <p:nvPr/>
        </p:nvPicPr>
        <p:blipFill rotWithShape="1">
          <a:blip r:embed="rId7"/>
          <a:srcRect l="14965" t="6434" r="40249" b="34132"/>
          <a:stretch/>
        </p:blipFill>
        <p:spPr>
          <a:xfrm>
            <a:off x="5013868" y="2020824"/>
            <a:ext cx="3950416" cy="3144248"/>
          </a:xfrm>
          <a:prstGeom prst="rect">
            <a:avLst/>
          </a:prstGeom>
        </p:spPr>
      </p:pic>
      <p:sp>
        <p:nvSpPr>
          <p:cNvPr id="10" name="Right Arrow 9"/>
          <p:cNvSpPr/>
          <p:nvPr/>
        </p:nvSpPr>
        <p:spPr>
          <a:xfrm>
            <a:off x="3630095" y="3246119"/>
            <a:ext cx="1632390" cy="79979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7" name="Slide Number Placeholder 2"/>
          <p:cNvSpPr>
            <a:spLocks noGrp="1"/>
          </p:cNvSpPr>
          <p:nvPr>
            <p:ph type="sldNum" sz="quarter" idx="4"/>
          </p:nvPr>
        </p:nvSpPr>
        <p:spPr>
          <a:xfrm>
            <a:off x="8853034" y="5881551"/>
            <a:ext cx="372835" cy="365125"/>
          </a:xfrm>
        </p:spPr>
        <p:txBody>
          <a:bodyPr/>
          <a:lstStyle/>
          <a:p>
            <a:fld id="{ADDE883F-278B-4840-B9A8-5C06645AB57E}" type="slidenum">
              <a:rPr lang="en-US" smtClean="0"/>
              <a:t>6</a:t>
            </a:fld>
            <a:endParaRPr lang="en-US" dirty="0"/>
          </a:p>
        </p:txBody>
      </p:sp>
    </p:spTree>
    <p:extLst>
      <p:ext uri="{BB962C8B-B14F-4D97-AF65-F5344CB8AC3E}">
        <p14:creationId xmlns:p14="http://schemas.microsoft.com/office/powerpoint/2010/main" val="3940514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par>
                          <p:cTn id="20" fill="hold">
                            <p:stCondLst>
                              <p:cond delay="4000"/>
                            </p:stCondLst>
                            <p:childTnLst>
                              <p:par>
                                <p:cTn id="21" presetID="2" presetClass="entr" presetSubtype="8"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5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31829" t="15077" r="32346" b="16350"/>
          <a:stretch/>
        </p:blipFill>
        <p:spPr>
          <a:xfrm>
            <a:off x="4502136" y="1271825"/>
            <a:ext cx="3148035" cy="3614057"/>
          </a:xfrm>
          <a:prstGeom prst="rect">
            <a:avLst/>
          </a:prstGeom>
        </p:spPr>
      </p:pic>
      <p:sp>
        <p:nvSpPr>
          <p:cNvPr id="2" name="Title 1"/>
          <p:cNvSpPr>
            <a:spLocks noGrp="1"/>
          </p:cNvSpPr>
          <p:nvPr>
            <p:ph type="title"/>
          </p:nvPr>
        </p:nvSpPr>
        <p:spPr>
          <a:xfrm>
            <a:off x="809851" y="84776"/>
            <a:ext cx="8229600" cy="806017"/>
          </a:xfrm>
        </p:spPr>
        <p:txBody>
          <a:bodyPr>
            <a:noAutofit/>
          </a:bodyPr>
          <a:lstStyle/>
          <a:p>
            <a:r>
              <a:rPr lang="en-US" b="1" dirty="0" smtClean="0">
                <a:effectLst>
                  <a:outerShdw blurRad="38100" dist="38100" dir="2700000" algn="tl">
                    <a:srgbClr val="000000">
                      <a:alpha val="43137"/>
                    </a:srgbClr>
                  </a:outerShdw>
                </a:effectLst>
              </a:rPr>
              <a:t>Search results are shown, hotels can be clicked and booked</a:t>
            </a:r>
            <a:endParaRPr lang="en-US" b="1" dirty="0">
              <a:effectLst>
                <a:outerShdw blurRad="38100" dist="38100" dir="2700000" algn="tl">
                  <a:srgbClr val="000000">
                    <a:alpha val="43137"/>
                  </a:srgbClr>
                </a:outerShdw>
              </a:effectLst>
            </a:endParaRPr>
          </a:p>
        </p:txBody>
      </p:sp>
      <p:pic>
        <p:nvPicPr>
          <p:cNvPr id="5" name="Picture 4"/>
          <p:cNvPicPr>
            <a:picLocks noChangeAspect="1"/>
          </p:cNvPicPr>
          <p:nvPr/>
        </p:nvPicPr>
        <p:blipFill rotWithShape="1">
          <a:blip r:embed="rId4"/>
          <a:srcRect l="20354" t="5971" r="22454" b="-2553"/>
          <a:stretch/>
        </p:blipFill>
        <p:spPr>
          <a:xfrm>
            <a:off x="179389" y="1150279"/>
            <a:ext cx="4042976" cy="4094975"/>
          </a:xfrm>
          <a:prstGeom prst="rect">
            <a:avLst/>
          </a:prstGeom>
        </p:spPr>
      </p:pic>
      <p:pic>
        <p:nvPicPr>
          <p:cNvPr id="10" name="Picture 9"/>
          <p:cNvPicPr>
            <a:picLocks noChangeAspect="1"/>
          </p:cNvPicPr>
          <p:nvPr/>
        </p:nvPicPr>
        <p:blipFill rotWithShape="1">
          <a:blip r:embed="rId5"/>
          <a:srcRect l="14710" t="6662" r="15524" b="23936"/>
          <a:stretch/>
        </p:blipFill>
        <p:spPr>
          <a:xfrm>
            <a:off x="5244267" y="4556561"/>
            <a:ext cx="3619352" cy="2159406"/>
          </a:xfrm>
          <a:prstGeom prst="rect">
            <a:avLst/>
          </a:prstGeom>
        </p:spPr>
      </p:pic>
      <p:sp>
        <p:nvSpPr>
          <p:cNvPr id="12" name="Right Arrow 11"/>
          <p:cNvSpPr/>
          <p:nvPr/>
        </p:nvSpPr>
        <p:spPr>
          <a:xfrm>
            <a:off x="4143372" y="3931920"/>
            <a:ext cx="894972" cy="47815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b="1" dirty="0" smtClean="0">
                <a:effectLst>
                  <a:outerShdw blurRad="38100" dist="38100" dir="2700000" algn="tl">
                    <a:srgbClr val="000000">
                      <a:alpha val="43137"/>
                    </a:srgbClr>
                  </a:outerShdw>
                </a:effectLst>
              </a:rPr>
              <a:t>Click</a:t>
            </a:r>
            <a:endParaRPr lang="en-US" sz="2000" b="1" dirty="0">
              <a:effectLst>
                <a:outerShdw blurRad="38100" dist="38100" dir="2700000" algn="tl">
                  <a:srgbClr val="000000">
                    <a:alpha val="43137"/>
                  </a:srgbClr>
                </a:outerShdw>
              </a:effectLst>
            </a:endParaRPr>
          </a:p>
        </p:txBody>
      </p:sp>
      <p:sp>
        <p:nvSpPr>
          <p:cNvPr id="13" name="Right Arrow 12"/>
          <p:cNvSpPr/>
          <p:nvPr/>
        </p:nvSpPr>
        <p:spPr>
          <a:xfrm>
            <a:off x="6924714" y="4614950"/>
            <a:ext cx="906582" cy="584634"/>
          </a:xfrm>
          <a:prstGeom prst="rightArrow">
            <a:avLst/>
          </a:prstGeom>
          <a:scene3d>
            <a:camera prst="orthographicFront">
              <a:rot lat="0" lon="0" rev="1620000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b="1" dirty="0" smtClean="0">
                <a:effectLst>
                  <a:outerShdw blurRad="38100" dist="38100" dir="2700000" algn="tl">
                    <a:srgbClr val="000000">
                      <a:alpha val="43137"/>
                    </a:srgbClr>
                  </a:outerShdw>
                </a:effectLst>
              </a:rPr>
              <a:t>Book</a:t>
            </a:r>
            <a:endParaRPr lang="en-US" sz="2000" b="1" dirty="0">
              <a:effectLst>
                <a:outerShdw blurRad="38100" dist="38100" dir="2700000" algn="tl">
                  <a:srgbClr val="000000">
                    <a:alpha val="43137"/>
                  </a:srgbClr>
                </a:outerShdw>
              </a:effectLst>
            </a:endParaRPr>
          </a:p>
        </p:txBody>
      </p:sp>
      <p:sp>
        <p:nvSpPr>
          <p:cNvPr id="14" name="Slide Number Placeholder 2"/>
          <p:cNvSpPr>
            <a:spLocks noGrp="1"/>
          </p:cNvSpPr>
          <p:nvPr>
            <p:ph type="sldNum" sz="quarter" idx="4"/>
          </p:nvPr>
        </p:nvSpPr>
        <p:spPr>
          <a:xfrm>
            <a:off x="8853034" y="5881551"/>
            <a:ext cx="372835" cy="365125"/>
          </a:xfrm>
        </p:spPr>
        <p:txBody>
          <a:bodyPr/>
          <a:lstStyle/>
          <a:p>
            <a:fld id="{754D6ECA-34BE-499F-B745-0B7936D233CD}" type="slidenum">
              <a:rPr lang="en-US" smtClean="0"/>
              <a:t>7</a:t>
            </a:fld>
            <a:endParaRPr lang="en-US" dirty="0"/>
          </a:p>
        </p:txBody>
      </p:sp>
    </p:spTree>
    <p:extLst>
      <p:ext uri="{BB962C8B-B14F-4D97-AF65-F5344CB8AC3E}">
        <p14:creationId xmlns:p14="http://schemas.microsoft.com/office/powerpoint/2010/main" val="3344033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0-#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par>
                          <p:cTn id="17" fill="hold">
                            <p:stCondLst>
                              <p:cond delay="3500"/>
                            </p:stCondLst>
                            <p:childTnLst>
                              <p:par>
                                <p:cTn id="18" presetID="47" presetClass="entr" presetSubtype="0" fill="hold" grpId="0" nodeType="afterEffect">
                                  <p:stCondLst>
                                    <p:cond delay="5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par>
                          <p:cTn id="23" fill="hold">
                            <p:stCondLst>
                              <p:cond delay="5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b="1" dirty="0" smtClean="0">
                <a:effectLst>
                  <a:outerShdw blurRad="38100" dist="38100" dir="2700000" algn="tl">
                    <a:srgbClr val="000000">
                      <a:alpha val="43137"/>
                    </a:srgbClr>
                  </a:outerShdw>
                </a:effectLst>
              </a:rPr>
              <a:t>Real data are not perfect</a:t>
            </a:r>
            <a:endParaRPr lang="en-US" b="1" dirty="0">
              <a:effectLst>
                <a:outerShdw blurRad="38100" dist="38100" dir="2700000" algn="tl">
                  <a:srgbClr val="000000">
                    <a:alpha val="43137"/>
                  </a:srgbClr>
                </a:outerShdw>
              </a:effectLst>
            </a:endParaRPr>
          </a:p>
        </p:txBody>
      </p:sp>
      <p:sp>
        <p:nvSpPr>
          <p:cNvPr id="17" name="Rounded Rectangle 16"/>
          <p:cNvSpPr/>
          <p:nvPr/>
        </p:nvSpPr>
        <p:spPr>
          <a:xfrm>
            <a:off x="624840" y="4146549"/>
            <a:ext cx="3090672" cy="758557"/>
          </a:xfrm>
          <a:prstGeom prst="round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effectLst>
                  <a:outerShdw blurRad="38100" dist="38100" dir="2700000" algn="tl">
                    <a:srgbClr val="000000">
                      <a:alpha val="43137"/>
                    </a:srgbClr>
                  </a:outerShdw>
                </a:effectLst>
              </a:rPr>
              <a:t>Missing regions</a:t>
            </a:r>
            <a:endParaRPr lang="en-US" sz="2000" b="1" dirty="0">
              <a:effectLst>
                <a:outerShdw blurRad="38100" dist="38100" dir="2700000" algn="tl">
                  <a:srgbClr val="000000">
                    <a:alpha val="43137"/>
                  </a:srgbClr>
                </a:outerShdw>
              </a:effectLst>
            </a:endParaRPr>
          </a:p>
        </p:txBody>
      </p:sp>
      <p:sp>
        <p:nvSpPr>
          <p:cNvPr id="18" name="Rounded Rectangle 17"/>
          <p:cNvSpPr/>
          <p:nvPr/>
        </p:nvSpPr>
        <p:spPr>
          <a:xfrm>
            <a:off x="457200" y="5195456"/>
            <a:ext cx="3090672" cy="758557"/>
          </a:xfrm>
          <a:prstGeom prst="round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effectLst>
                  <a:outerShdw blurRad="38100" dist="38100" dir="2700000" algn="tl">
                    <a:srgbClr val="000000">
                      <a:alpha val="43137"/>
                    </a:srgbClr>
                  </a:outerShdw>
                </a:effectLst>
              </a:rPr>
              <a:t>Region names that do not make sense</a:t>
            </a:r>
            <a:endParaRPr lang="en-US" sz="2000" b="1" dirty="0">
              <a:effectLst>
                <a:outerShdw blurRad="38100" dist="38100" dir="2700000" algn="tl">
                  <a:srgbClr val="000000">
                    <a:alpha val="43137"/>
                  </a:srgbClr>
                </a:outerShdw>
              </a:effectLst>
            </a:endParaRPr>
          </a:p>
        </p:txBody>
      </p:sp>
      <p:sp>
        <p:nvSpPr>
          <p:cNvPr id="19" name="Rounded Rectangle 18"/>
          <p:cNvSpPr/>
          <p:nvPr/>
        </p:nvSpPr>
        <p:spPr>
          <a:xfrm>
            <a:off x="3837432" y="4359909"/>
            <a:ext cx="3090672" cy="758557"/>
          </a:xfrm>
          <a:prstGeom prst="round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effectLst>
                  <a:outerShdw blurRad="38100" dist="38100" dir="2700000" algn="tl">
                    <a:srgbClr val="000000">
                      <a:alpha val="43137"/>
                    </a:srgbClr>
                  </a:outerShdw>
                </a:effectLst>
              </a:rPr>
              <a:t>Missing </a:t>
            </a:r>
            <a:r>
              <a:rPr lang="en-US" sz="2000" b="1" dirty="0" err="1" smtClean="0">
                <a:effectLst>
                  <a:outerShdw blurRad="38100" dist="38100" dir="2700000" algn="tl">
                    <a:srgbClr val="000000">
                      <a:alpha val="43137"/>
                    </a:srgbClr>
                  </a:outerShdw>
                </a:effectLst>
              </a:rPr>
              <a:t>lat</a:t>
            </a:r>
            <a:r>
              <a:rPr lang="en-US" sz="2000" b="1" dirty="0" smtClean="0">
                <a:effectLst>
                  <a:outerShdw blurRad="38100" dist="38100" dir="2700000" algn="tl">
                    <a:srgbClr val="000000">
                      <a:alpha val="43137"/>
                    </a:srgbClr>
                  </a:outerShdw>
                </a:effectLst>
              </a:rPr>
              <a:t>, longs</a:t>
            </a:r>
            <a:endParaRPr lang="en-US" sz="2000" b="1" dirty="0">
              <a:effectLst>
                <a:outerShdw blurRad="38100" dist="38100" dir="2700000" algn="tl">
                  <a:srgbClr val="000000">
                    <a:alpha val="43137"/>
                  </a:srgbClr>
                </a:outerShdw>
              </a:effectLst>
            </a:endParaRPr>
          </a:p>
        </p:txBody>
      </p:sp>
      <p:sp>
        <p:nvSpPr>
          <p:cNvPr id="20" name="Rounded Rectangle 19"/>
          <p:cNvSpPr/>
          <p:nvPr/>
        </p:nvSpPr>
        <p:spPr>
          <a:xfrm>
            <a:off x="4047744" y="5312911"/>
            <a:ext cx="3090672" cy="758557"/>
          </a:xfrm>
          <a:prstGeom prst="round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effectLst>
                  <a:outerShdw blurRad="38100" dist="38100" dir="2700000" algn="tl">
                    <a:srgbClr val="000000">
                      <a:alpha val="43137"/>
                    </a:srgbClr>
                  </a:outerShdw>
                </a:effectLst>
              </a:rPr>
              <a:t>Searches with no occupancy</a:t>
            </a:r>
            <a:endParaRPr lang="en-US" sz="2000" b="1" dirty="0">
              <a:effectLst>
                <a:outerShdw blurRad="38100" dist="38100" dir="2700000" algn="tl">
                  <a:srgbClr val="000000">
                    <a:alpha val="43137"/>
                  </a:srgbClr>
                </a:outerShdw>
              </a:effectLst>
            </a:endParaRPr>
          </a:p>
        </p:txBody>
      </p:sp>
      <p:sp>
        <p:nvSpPr>
          <p:cNvPr id="21" name="Rounded Rectangle 20"/>
          <p:cNvSpPr/>
          <p:nvPr/>
        </p:nvSpPr>
        <p:spPr>
          <a:xfrm>
            <a:off x="457200" y="1582306"/>
            <a:ext cx="3090672" cy="758557"/>
          </a:xfrm>
          <a:prstGeom prst="roundRect">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effectLst>
                  <a:outerShdw blurRad="38100" dist="38100" dir="2700000" algn="tl">
                    <a:srgbClr val="000000">
                      <a:alpha val="43137"/>
                    </a:srgbClr>
                  </a:outerShdw>
                </a:effectLst>
              </a:rPr>
              <a:t>Strong position bias, </a:t>
            </a:r>
            <a:br>
              <a:rPr lang="en-US" sz="2000" b="1" dirty="0" smtClean="0">
                <a:effectLst>
                  <a:outerShdw blurRad="38100" dist="38100" dir="2700000" algn="tl">
                    <a:srgbClr val="000000">
                      <a:alpha val="43137"/>
                    </a:srgbClr>
                  </a:outerShdw>
                </a:effectLst>
              </a:rPr>
            </a:br>
            <a:r>
              <a:rPr lang="en-US" sz="2000" b="1" dirty="0" smtClean="0">
                <a:effectLst>
                  <a:outerShdw blurRad="38100" dist="38100" dir="2700000" algn="tl">
                    <a:srgbClr val="000000">
                      <a:alpha val="43137"/>
                    </a:srgbClr>
                  </a:outerShdw>
                </a:effectLst>
              </a:rPr>
              <a:t>by design</a:t>
            </a:r>
            <a:endParaRPr lang="en-US" sz="2000" b="1" dirty="0">
              <a:effectLst>
                <a:outerShdw blurRad="38100" dist="38100" dir="2700000" algn="tl">
                  <a:srgbClr val="000000">
                    <a:alpha val="43137"/>
                  </a:srgbClr>
                </a:outerShdw>
              </a:effectLst>
            </a:endParaRPr>
          </a:p>
        </p:txBody>
      </p:sp>
      <p:pic>
        <p:nvPicPr>
          <p:cNvPr id="22" name="Picture 2"/>
          <p:cNvPicPr>
            <a:picLocks noChangeAspect="1" noChangeArrowheads="1"/>
          </p:cNvPicPr>
          <p:nvPr/>
        </p:nvPicPr>
        <p:blipFill rotWithShape="1">
          <a:blip r:embed="rId3" cstate="print"/>
          <a:srcRect b="39957"/>
          <a:stretch/>
        </p:blipFill>
        <p:spPr bwMode="auto">
          <a:xfrm>
            <a:off x="3712464" y="1423397"/>
            <a:ext cx="2770632" cy="251691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aphicFrame>
        <p:nvGraphicFramePr>
          <p:cNvPr id="23" name="Chart 22"/>
          <p:cNvGraphicFramePr/>
          <p:nvPr>
            <p:extLst>
              <p:ext uri="{D42A27DB-BD31-4B8C-83A1-F6EECF244321}">
                <p14:modId xmlns:p14="http://schemas.microsoft.com/office/powerpoint/2010/main" val="4279254368"/>
              </p:ext>
            </p:extLst>
          </p:nvPr>
        </p:nvGraphicFramePr>
        <p:xfrm>
          <a:off x="3837432" y="2398455"/>
          <a:ext cx="2139696" cy="1354200"/>
        </p:xfrm>
        <a:graphic>
          <a:graphicData uri="http://schemas.openxmlformats.org/drawingml/2006/chart">
            <c:chart xmlns:c="http://schemas.openxmlformats.org/drawingml/2006/chart" xmlns:r="http://schemas.openxmlformats.org/officeDocument/2006/relationships" r:id="rId4"/>
          </a:graphicData>
        </a:graphic>
      </p:graphicFrame>
      <p:sp>
        <p:nvSpPr>
          <p:cNvPr id="24" name="Slide Number Placeholder 2"/>
          <p:cNvSpPr>
            <a:spLocks noGrp="1"/>
          </p:cNvSpPr>
          <p:nvPr>
            <p:ph type="sldNum" sz="quarter" idx="4"/>
          </p:nvPr>
        </p:nvSpPr>
        <p:spPr>
          <a:xfrm>
            <a:off x="8853034" y="5881551"/>
            <a:ext cx="372835" cy="365125"/>
          </a:xfrm>
        </p:spPr>
        <p:txBody>
          <a:bodyPr/>
          <a:lstStyle/>
          <a:p>
            <a:fld id="{FD0B579D-E991-40C2-947A-9705AB6D17BA}" type="slidenum">
              <a:rPr lang="en-US" smtClean="0"/>
              <a:t>8</a:t>
            </a:fld>
            <a:endParaRPr lang="en-US" dirty="0"/>
          </a:p>
        </p:txBody>
      </p:sp>
    </p:spTree>
    <p:extLst>
      <p:ext uri="{BB962C8B-B14F-4D97-AF65-F5344CB8AC3E}">
        <p14:creationId xmlns:p14="http://schemas.microsoft.com/office/powerpoint/2010/main" val="51269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childTnLst>
                                </p:cTn>
                              </p:par>
                            </p:childTnLst>
                          </p:cTn>
                        </p:par>
                        <p:par>
                          <p:cTn id="14" fill="hold">
                            <p:stCondLst>
                              <p:cond delay="1000"/>
                            </p:stCondLst>
                            <p:childTnLst>
                              <p:par>
                                <p:cTn id="15" presetID="10" presetClass="entr" presetSubtype="0" fill="hold" grpId="0" nodeType="after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Graphic spid="23"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97ae4694-c01e-4c02-98d6-ec5ba5586a2f">
      <Terms xmlns="http://schemas.microsoft.com/office/infopath/2007/PartnerControls">
        <TermInfo xmlns="http://schemas.microsoft.com/office/infopath/2007/PartnerControls">
          <TermName xmlns="http://schemas.microsoft.com/office/infopath/2007/PartnerControls">NEO presentation</TermName>
          <TermId xmlns="http://schemas.microsoft.com/office/infopath/2007/PartnerControls">8359fdde-8c5d-4a9c-ab7e-246e549dc9c2</TermId>
        </TermInfo>
      </Terms>
    </TaxKeywordTaxHTField>
    <Subject_x0020_Type xmlns="97ae4694-c01e-4c02-98d6-ec5ba5586a2f">Company</Subject_x0020_Type>
    <TaxCatchAll xmlns="97ae4694-c01e-4c02-98d6-ec5ba5586a2f">
      <Value>20</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Expedia SP2010 Document" ma:contentTypeID="0x010100546101F9072D004891A9A502D484E3C400F7A449EE446391498B12AF2B20784BD1" ma:contentTypeVersion="3" ma:contentTypeDescription="" ma:contentTypeScope="" ma:versionID="904cab2132d6bb38fea33c4d2fca82ab">
  <xsd:schema xmlns:xsd="http://www.w3.org/2001/XMLSchema" xmlns:xs="http://www.w3.org/2001/XMLSchema" xmlns:p="http://schemas.microsoft.com/office/2006/metadata/properties" xmlns:ns2="97ae4694-c01e-4c02-98d6-ec5ba5586a2f" targetNamespace="http://schemas.microsoft.com/office/2006/metadata/properties" ma:root="true" ma:fieldsID="e05c6dc2946b86ba3d9f981a7385c223" ns2:_="">
    <xsd:import namespace="97ae4694-c01e-4c02-98d6-ec5ba5586a2f"/>
    <xsd:element name="properties">
      <xsd:complexType>
        <xsd:sequence>
          <xsd:element name="documentManagement">
            <xsd:complexType>
              <xsd:all>
                <xsd:element ref="ns2:Subject_x0020_Type" minOccurs="0"/>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e4694-c01e-4c02-98d6-ec5ba5586a2f" elementFormDefault="qualified">
    <xsd:import namespace="http://schemas.microsoft.com/office/2006/documentManagement/types"/>
    <xsd:import namespace="http://schemas.microsoft.com/office/infopath/2007/PartnerControls"/>
    <xsd:element name="Subject_x0020_Type" ma:index="3" nillable="true" ma:displayName="Subject Type" ma:format="Dropdown" ma:internalName="Subject_x0020_Type">
      <xsd:simpleType>
        <xsd:restriction base="dms:Choice">
          <xsd:enumeration value="Application"/>
          <xsd:enumeration value="Community"/>
          <xsd:enumeration value="Company"/>
          <xsd:enumeration value="Department"/>
          <xsd:enumeration value="Help and Support"/>
          <xsd:enumeration value="HR"/>
          <xsd:enumeration value="Policy"/>
          <xsd:enumeration value="Procedure"/>
          <xsd:enumeration value="Project"/>
          <xsd:enumeration value="Travel"/>
        </xsd:restriction>
      </xsd:simpleType>
    </xsd:element>
    <xsd:element name="TaxKeywordTaxHTField" ma:index="9" nillable="true" ma:taxonomy="true" ma:internalName="TaxKeywordTaxHTField" ma:taxonomyFieldName="TaxKeyword" ma:displayName="Enterprise Keywords" ma:readOnly="false" ma:fieldId="{23f27201-bee3-471e-b2e7-b64fd8b7ca38}" ma:taxonomyMulti="true" ma:sspId="d7f39f94-a4ac-44af-b96b-485a7e72605f"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6070a32c-2f41-4d10-ae68-822086fb3249}" ma:internalName="TaxCatchAll" ma:showField="CatchAllData" ma:web="d249d607-bd3d-42ac-82a3-6380df481a1a">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6070a32c-2f41-4d10-ae68-822086fb3249}" ma:internalName="TaxCatchAllLabel" ma:readOnly="true" ma:showField="CatchAllDataLabel" ma:web="d249d607-bd3d-42ac-82a3-6380df481a1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d7f39f94-a4ac-44af-b96b-485a7e72605f" ContentTypeId="0x010100546101F9072D004891A9A502D484E3C4" PreviousValue="false"/>
</file>

<file path=customXml/itemProps1.xml><?xml version="1.0" encoding="utf-8"?>
<ds:datastoreItem xmlns:ds="http://schemas.openxmlformats.org/officeDocument/2006/customXml" ds:itemID="{CDB926FC-5253-4DE4-83B3-87CEC6CB3F4A}">
  <ds:schemaRefs>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dcmitype/"/>
    <ds:schemaRef ds:uri="97ae4694-c01e-4c02-98d6-ec5ba5586a2f"/>
    <ds:schemaRef ds:uri="http://www.w3.org/XML/1998/namespace"/>
  </ds:schemaRefs>
</ds:datastoreItem>
</file>

<file path=customXml/itemProps2.xml><?xml version="1.0" encoding="utf-8"?>
<ds:datastoreItem xmlns:ds="http://schemas.openxmlformats.org/officeDocument/2006/customXml" ds:itemID="{3CD5F40A-1A18-405F-81B0-722952EE2B21}">
  <ds:schemaRefs>
    <ds:schemaRef ds:uri="http://schemas.microsoft.com/sharepoint/v3/contenttype/forms"/>
  </ds:schemaRefs>
</ds:datastoreItem>
</file>

<file path=customXml/itemProps3.xml><?xml version="1.0" encoding="utf-8"?>
<ds:datastoreItem xmlns:ds="http://schemas.openxmlformats.org/officeDocument/2006/customXml" ds:itemID="{FF67035F-0020-4376-A3F4-F33C8A9855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e4694-c01e-4c02-98d6-ec5ba5586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B71FAA7-5241-44A9-B3D3-7C4BADDA2060}">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12901</TotalTime>
  <Words>1273</Words>
  <Application>Microsoft Office PowerPoint</Application>
  <PresentationFormat>On-screen Show (4:3)</PresentationFormat>
  <Paragraphs>140</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Agency FB</vt:lpstr>
      <vt:lpstr>Arial</vt:lpstr>
      <vt:lpstr>Calibri</vt:lpstr>
      <vt:lpstr>Century Gothic</vt:lpstr>
      <vt:lpstr>Franklin Gothic Medium Cond</vt:lpstr>
      <vt:lpstr>Segoe UI</vt:lpstr>
      <vt:lpstr>Times New Roman</vt:lpstr>
      <vt:lpstr>Trebuchet MS</vt:lpstr>
      <vt:lpstr>Office Theme</vt:lpstr>
      <vt:lpstr>PowerPoint Presentation</vt:lpstr>
      <vt:lpstr>Expedia Inc. is the  World’s largest Online Travel Agency</vt:lpstr>
      <vt:lpstr>Portfolio of Leading Travel Brands</vt:lpstr>
      <vt:lpstr>We like to have Fun!</vt:lpstr>
      <vt:lpstr>Analytics and Innovation are key for Us</vt:lpstr>
      <vt:lpstr>Hotel search data</vt:lpstr>
      <vt:lpstr>An Expedia search can be preceded by different channels</vt:lpstr>
      <vt:lpstr>Search results are shown, hotels can be clicked and booked</vt:lpstr>
      <vt:lpstr>Real data are not perfect</vt:lpstr>
      <vt:lpstr>And We are Hiring</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Presentation</dc:title>
  <dc:creator>Jen Hamilton</dc:creator>
  <cp:keywords>NEO presentation</cp:keywords>
  <cp:lastModifiedBy>Jan Krasnodebski</cp:lastModifiedBy>
  <cp:revision>462</cp:revision>
  <cp:lastPrinted>2017-03-21T14:03:35Z</cp:lastPrinted>
  <dcterms:created xsi:type="dcterms:W3CDTF">2015-02-11T15:07:59Z</dcterms:created>
  <dcterms:modified xsi:type="dcterms:W3CDTF">2017-03-29T14:12:25Z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4300</vt:r8>
  </property>
  <property fmtid="{D5CDD505-2E9C-101B-9397-08002B2CF9AE}" pid="3" name="xd_Signature">
    <vt:bool>false</vt:bool>
  </property>
  <property fmtid="{D5CDD505-2E9C-101B-9397-08002B2CF9AE}" pid="4" name="xd_ProgID">
    <vt:lpwstr/>
  </property>
  <property fmtid="{D5CDD505-2E9C-101B-9397-08002B2CF9AE}" pid="5" name="_dlc_DocIdPersistId">
    <vt:bool>false</vt:bool>
  </property>
  <property fmtid="{D5CDD505-2E9C-101B-9397-08002B2CF9AE}" pid="6" name="_dlc_DocId">
    <vt:lpwstr>YR7JUZ26Z2ZV-537-7</vt:lpwstr>
  </property>
  <property fmtid="{D5CDD505-2E9C-101B-9397-08002B2CF9AE}" pid="7" name="ContentTypeId">
    <vt:lpwstr>0x010100546101F9072D004891A9A502D484E3C400F7A449EE446391498B12AF2B20784BD1</vt:lpwstr>
  </property>
  <property fmtid="{D5CDD505-2E9C-101B-9397-08002B2CF9AE}" pid="8" name="_dlc_DocIdUrl">
    <vt:lpwstr>http://basecamp/HR/New_Employee/_layouts/DocIdRedir.aspx?ID=YR7JUZ26Z2ZV-537-7, YR7JUZ26Z2ZV-537-7</vt:lpwstr>
  </property>
  <property fmtid="{D5CDD505-2E9C-101B-9397-08002B2CF9AE}" pid="9" name="TemplateUrl">
    <vt:lpwstr/>
  </property>
  <property fmtid="{D5CDD505-2E9C-101B-9397-08002B2CF9AE}" pid="10" name="_dlc_DocIdItemGuid">
    <vt:lpwstr>7770d1e1-e478-41fc-aabf-a6d7439ad30c</vt:lpwstr>
  </property>
  <property fmtid="{D5CDD505-2E9C-101B-9397-08002B2CF9AE}" pid="11" name="TaxKeyword">
    <vt:lpwstr>20;#NEO presentation|8359fdde-8c5d-4a9c-ab7e-246e549dc9c2</vt:lpwstr>
  </property>
</Properties>
</file>